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91" r:id="rId2"/>
    <p:sldId id="294" r:id="rId3"/>
    <p:sldId id="295" r:id="rId4"/>
    <p:sldId id="260" r:id="rId5"/>
    <p:sldId id="333" r:id="rId6"/>
    <p:sldId id="330" r:id="rId7"/>
    <p:sldId id="871" r:id="rId8"/>
    <p:sldId id="879" r:id="rId9"/>
    <p:sldId id="317" r:id="rId10"/>
    <p:sldId id="315" r:id="rId11"/>
    <p:sldId id="877" r:id="rId12"/>
    <p:sldId id="320" r:id="rId13"/>
    <p:sldId id="876" r:id="rId14"/>
    <p:sldId id="321" r:id="rId15"/>
    <p:sldId id="327" r:id="rId16"/>
    <p:sldId id="322" r:id="rId17"/>
    <p:sldId id="878" r:id="rId18"/>
    <p:sldId id="318" r:id="rId19"/>
    <p:sldId id="880" r:id="rId20"/>
    <p:sldId id="297" r:id="rId21"/>
    <p:sldId id="316" r:id="rId22"/>
    <p:sldId id="319" r:id="rId23"/>
    <p:sldId id="299" r:id="rId24"/>
    <p:sldId id="300" r:id="rId25"/>
    <p:sldId id="301" r:id="rId26"/>
    <p:sldId id="323" r:id="rId27"/>
    <p:sldId id="302" r:id="rId28"/>
    <p:sldId id="303" r:id="rId29"/>
    <p:sldId id="304" r:id="rId30"/>
    <p:sldId id="305" r:id="rId31"/>
    <p:sldId id="306" r:id="rId32"/>
    <p:sldId id="308" r:id="rId33"/>
    <p:sldId id="309" r:id="rId34"/>
    <p:sldId id="310" r:id="rId35"/>
    <p:sldId id="284" r:id="rId36"/>
    <p:sldId id="298" r:id="rId37"/>
    <p:sldId id="312" r:id="rId38"/>
    <p:sldId id="287" r:id="rId39"/>
    <p:sldId id="288" r:id="rId40"/>
    <p:sldId id="289" r:id="rId41"/>
    <p:sldId id="290" r:id="rId42"/>
    <p:sldId id="331" r:id="rId43"/>
  </p:sldIdLst>
  <p:sldSz cx="24358600" cy="13716000"/>
  <p:notesSz cx="6858000" cy="9144000"/>
  <p:embeddedFontLst>
    <p:embeddedFont>
      <p:font typeface="Century Gothic" panose="020B0502020202020204" pitchFamily="34" charset="0"/>
      <p:regular r:id="rId45"/>
      <p:bold r:id="rId46"/>
      <p:italic r:id="rId47"/>
      <p:boldItalic r:id="rId48"/>
    </p:embeddedFont>
    <p:embeddedFont>
      <p:font typeface="Leelawadee" panose="020B0502040204020203" pitchFamily="34" charset="-34"/>
      <p:regular r:id="rId49"/>
      <p:bold r:id="rId50"/>
    </p:embeddedFont>
    <p:embeddedFont>
      <p:font typeface="Quattrocento Sans" panose="020B0502050000020003"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iPBzpbnQpse4Sk/uMgHUvllpsF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6"/>
    <p:restoredTop sz="94673"/>
  </p:normalViewPr>
  <p:slideViewPr>
    <p:cSldViewPr snapToGrid="0">
      <p:cViewPr varScale="1">
        <p:scale>
          <a:sx n="64" d="100"/>
          <a:sy n="64" d="100"/>
        </p:scale>
        <p:origin x="344" y="184"/>
      </p:cViewPr>
      <p:guideLst>
        <p:guide orient="horz" pos="4320"/>
        <p:guide pos="7672"/>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CDCB/Presentations/2024/BIF/Genotype_Proven_Bulls_Tren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Genotype_Proven_Bulls_Trend!$C$1</c:f>
              <c:strCache>
                <c:ptCount val="1"/>
                <c:pt idx="0">
                  <c:v>PEDIGREE</c:v>
                </c:pt>
              </c:strCache>
            </c:strRef>
          </c:tx>
          <c:spPr>
            <a:ln w="28575" cap="rnd">
              <a:solidFill>
                <a:schemeClr val="accent5">
                  <a:lumMod val="75000"/>
                </a:schemeClr>
              </a:solidFill>
              <a:prstDash val="solid"/>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Genotype_Proven_Bulls_Trend!$C$2:$C$42</c:f>
              <c:numCache>
                <c:formatCode>General</c:formatCode>
                <c:ptCount val="41"/>
                <c:pt idx="0">
                  <c:v>1.77</c:v>
                </c:pt>
                <c:pt idx="1">
                  <c:v>1.17</c:v>
                </c:pt>
                <c:pt idx="2">
                  <c:v>1.1599999999999999</c:v>
                </c:pt>
                <c:pt idx="3">
                  <c:v>1.85</c:v>
                </c:pt>
                <c:pt idx="4">
                  <c:v>1.83</c:v>
                </c:pt>
                <c:pt idx="5">
                  <c:v>2.2999999999999998</c:v>
                </c:pt>
                <c:pt idx="6">
                  <c:v>2.86</c:v>
                </c:pt>
                <c:pt idx="7">
                  <c:v>2.82</c:v>
                </c:pt>
                <c:pt idx="8">
                  <c:v>2.5499999999999998</c:v>
                </c:pt>
                <c:pt idx="9">
                  <c:v>2.95</c:v>
                </c:pt>
                <c:pt idx="10">
                  <c:v>3.24</c:v>
                </c:pt>
                <c:pt idx="11">
                  <c:v>3.7</c:v>
                </c:pt>
                <c:pt idx="12">
                  <c:v>4.04</c:v>
                </c:pt>
                <c:pt idx="13">
                  <c:v>4.37</c:v>
                </c:pt>
                <c:pt idx="14">
                  <c:v>4.8</c:v>
                </c:pt>
                <c:pt idx="15">
                  <c:v>4.6500000000000004</c:v>
                </c:pt>
                <c:pt idx="16">
                  <c:v>4.82</c:v>
                </c:pt>
                <c:pt idx="17">
                  <c:v>4.83</c:v>
                </c:pt>
                <c:pt idx="18">
                  <c:v>5.05</c:v>
                </c:pt>
                <c:pt idx="19">
                  <c:v>5.16</c:v>
                </c:pt>
                <c:pt idx="20">
                  <c:v>5.33</c:v>
                </c:pt>
                <c:pt idx="21">
                  <c:v>5.1100000000000003</c:v>
                </c:pt>
                <c:pt idx="22">
                  <c:v>5.34</c:v>
                </c:pt>
                <c:pt idx="23">
                  <c:v>5.8</c:v>
                </c:pt>
                <c:pt idx="24">
                  <c:v>5.51</c:v>
                </c:pt>
                <c:pt idx="25">
                  <c:v>5.53</c:v>
                </c:pt>
                <c:pt idx="26">
                  <c:v>5.67</c:v>
                </c:pt>
                <c:pt idx="27">
                  <c:v>5.49</c:v>
                </c:pt>
                <c:pt idx="28">
                  <c:v>5.71</c:v>
                </c:pt>
                <c:pt idx="29">
                  <c:v>5.93</c:v>
                </c:pt>
                <c:pt idx="30">
                  <c:v>5.86</c:v>
                </c:pt>
                <c:pt idx="31">
                  <c:v>6.19</c:v>
                </c:pt>
                <c:pt idx="32">
                  <c:v>6.93</c:v>
                </c:pt>
                <c:pt idx="33">
                  <c:v>7.67</c:v>
                </c:pt>
                <c:pt idx="34">
                  <c:v>7.91</c:v>
                </c:pt>
                <c:pt idx="35">
                  <c:v>8.48</c:v>
                </c:pt>
                <c:pt idx="36">
                  <c:v>9.32</c:v>
                </c:pt>
                <c:pt idx="37">
                  <c:v>10.44</c:v>
                </c:pt>
                <c:pt idx="38">
                  <c:v>11.21</c:v>
                </c:pt>
                <c:pt idx="39">
                  <c:v>11.82</c:v>
                </c:pt>
                <c:pt idx="40">
                  <c:v>12.23</c:v>
                </c:pt>
              </c:numCache>
            </c:numRef>
          </c:val>
          <c:smooth val="0"/>
          <c:extLst>
            <c:ext xmlns:c16="http://schemas.microsoft.com/office/drawing/2014/chart" uri="{C3380CC4-5D6E-409C-BE32-E72D297353CC}">
              <c16:uniqueId val="{00000000-569D-CD45-869B-E6B958F88753}"/>
            </c:ext>
          </c:extLst>
        </c:ser>
        <c:ser>
          <c:idx val="1"/>
          <c:order val="1"/>
          <c:tx>
            <c:strRef>
              <c:f>Genotype_Proven_Bulls_Trend!$D$1</c:f>
              <c:strCache>
                <c:ptCount val="1"/>
                <c:pt idx="0">
                  <c:v>GENOMIC</c:v>
                </c:pt>
              </c:strCache>
            </c:strRef>
          </c:tx>
          <c:spPr>
            <a:ln w="28575" cap="rnd">
              <a:solidFill>
                <a:schemeClr val="accent6">
                  <a:lumMod val="75000"/>
                </a:schemeClr>
              </a:solidFill>
              <a:prstDash val="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Genotype_Proven_Bulls_Trend!$D$2:$D$42</c:f>
              <c:numCache>
                <c:formatCode>General</c:formatCode>
                <c:ptCount val="41"/>
                <c:pt idx="0">
                  <c:v>2.38</c:v>
                </c:pt>
                <c:pt idx="1">
                  <c:v>1.22</c:v>
                </c:pt>
                <c:pt idx="2">
                  <c:v>1.52</c:v>
                </c:pt>
                <c:pt idx="3">
                  <c:v>1.42</c:v>
                </c:pt>
                <c:pt idx="4">
                  <c:v>1.18</c:v>
                </c:pt>
                <c:pt idx="5">
                  <c:v>2.08</c:v>
                </c:pt>
                <c:pt idx="6">
                  <c:v>2.2200000000000002</c:v>
                </c:pt>
                <c:pt idx="7">
                  <c:v>2.61</c:v>
                </c:pt>
                <c:pt idx="8">
                  <c:v>2.39</c:v>
                </c:pt>
                <c:pt idx="9">
                  <c:v>2.64</c:v>
                </c:pt>
                <c:pt idx="10">
                  <c:v>2.67</c:v>
                </c:pt>
                <c:pt idx="11">
                  <c:v>3.06</c:v>
                </c:pt>
                <c:pt idx="12">
                  <c:v>3.75</c:v>
                </c:pt>
                <c:pt idx="13">
                  <c:v>3.69</c:v>
                </c:pt>
                <c:pt idx="14">
                  <c:v>4.2699999999999996</c:v>
                </c:pt>
                <c:pt idx="15">
                  <c:v>4.07</c:v>
                </c:pt>
                <c:pt idx="16">
                  <c:v>4.3600000000000003</c:v>
                </c:pt>
                <c:pt idx="17">
                  <c:v>4.3</c:v>
                </c:pt>
                <c:pt idx="18">
                  <c:v>4.71</c:v>
                </c:pt>
                <c:pt idx="19">
                  <c:v>4.5</c:v>
                </c:pt>
                <c:pt idx="20">
                  <c:v>4.71</c:v>
                </c:pt>
                <c:pt idx="21">
                  <c:v>4.6900000000000004</c:v>
                </c:pt>
                <c:pt idx="22">
                  <c:v>4.9800000000000004</c:v>
                </c:pt>
                <c:pt idx="23">
                  <c:v>5.4</c:v>
                </c:pt>
                <c:pt idx="24">
                  <c:v>4.8</c:v>
                </c:pt>
                <c:pt idx="25">
                  <c:v>5.01</c:v>
                </c:pt>
                <c:pt idx="26">
                  <c:v>5.13</c:v>
                </c:pt>
                <c:pt idx="27">
                  <c:v>5.1100000000000003</c:v>
                </c:pt>
                <c:pt idx="28">
                  <c:v>5.23</c:v>
                </c:pt>
                <c:pt idx="29">
                  <c:v>5.42</c:v>
                </c:pt>
                <c:pt idx="30">
                  <c:v>5.4</c:v>
                </c:pt>
                <c:pt idx="31">
                  <c:v>5.94</c:v>
                </c:pt>
                <c:pt idx="32">
                  <c:v>6.93</c:v>
                </c:pt>
                <c:pt idx="33">
                  <c:v>7.99</c:v>
                </c:pt>
                <c:pt idx="34">
                  <c:v>8.58</c:v>
                </c:pt>
                <c:pt idx="35">
                  <c:v>9.42</c:v>
                </c:pt>
                <c:pt idx="36">
                  <c:v>10.31</c:v>
                </c:pt>
                <c:pt idx="37">
                  <c:v>11.87</c:v>
                </c:pt>
                <c:pt idx="38">
                  <c:v>12.83</c:v>
                </c:pt>
                <c:pt idx="39">
                  <c:v>13.8</c:v>
                </c:pt>
                <c:pt idx="40">
                  <c:v>15.02</c:v>
                </c:pt>
              </c:numCache>
            </c:numRef>
          </c:val>
          <c:smooth val="0"/>
          <c:extLst>
            <c:ext xmlns:c16="http://schemas.microsoft.com/office/drawing/2014/chart" uri="{C3380CC4-5D6E-409C-BE32-E72D297353CC}">
              <c16:uniqueId val="{00000001-569D-CD45-869B-E6B958F88753}"/>
            </c:ext>
          </c:extLst>
        </c:ser>
        <c:ser>
          <c:idx val="2"/>
          <c:order val="2"/>
          <c:tx>
            <c:strRef>
              <c:f>Genotype_Proven_Bulls_Trend!$E$1</c:f>
              <c:strCache>
                <c:ptCount val="1"/>
                <c:pt idx="0">
                  <c:v>GFI</c:v>
                </c:pt>
              </c:strCache>
            </c:strRef>
          </c:tx>
          <c:spPr>
            <a:ln w="28575" cap="rnd">
              <a:solidFill>
                <a:schemeClr val="accent2">
                  <a:lumMod val="75000"/>
                </a:schemeClr>
              </a:solidFill>
              <a:prstDash val="sys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Genotype_Proven_Bulls_Trend!$E$2:$E$42</c:f>
              <c:numCache>
                <c:formatCode>General</c:formatCode>
                <c:ptCount val="41"/>
                <c:pt idx="0">
                  <c:v>2.88</c:v>
                </c:pt>
                <c:pt idx="1">
                  <c:v>3.37</c:v>
                </c:pt>
                <c:pt idx="2">
                  <c:v>2.89</c:v>
                </c:pt>
                <c:pt idx="3">
                  <c:v>3.53</c:v>
                </c:pt>
                <c:pt idx="4">
                  <c:v>3.33</c:v>
                </c:pt>
                <c:pt idx="5">
                  <c:v>3.64</c:v>
                </c:pt>
                <c:pt idx="6">
                  <c:v>3.99</c:v>
                </c:pt>
                <c:pt idx="7">
                  <c:v>3.61</c:v>
                </c:pt>
                <c:pt idx="8">
                  <c:v>3.28</c:v>
                </c:pt>
                <c:pt idx="9">
                  <c:v>3.57</c:v>
                </c:pt>
                <c:pt idx="10">
                  <c:v>3.82</c:v>
                </c:pt>
                <c:pt idx="11">
                  <c:v>4.24</c:v>
                </c:pt>
                <c:pt idx="12">
                  <c:v>4.25</c:v>
                </c:pt>
                <c:pt idx="13">
                  <c:v>4.43</c:v>
                </c:pt>
                <c:pt idx="14">
                  <c:v>4.24</c:v>
                </c:pt>
                <c:pt idx="15">
                  <c:v>4.46</c:v>
                </c:pt>
                <c:pt idx="16">
                  <c:v>4.6500000000000004</c:v>
                </c:pt>
                <c:pt idx="17">
                  <c:v>4.91</c:v>
                </c:pt>
                <c:pt idx="18">
                  <c:v>4.9000000000000004</c:v>
                </c:pt>
                <c:pt idx="19">
                  <c:v>5.08</c:v>
                </c:pt>
                <c:pt idx="20">
                  <c:v>5.03</c:v>
                </c:pt>
                <c:pt idx="21">
                  <c:v>5.26</c:v>
                </c:pt>
                <c:pt idx="22">
                  <c:v>5.24</c:v>
                </c:pt>
                <c:pt idx="23">
                  <c:v>5.44</c:v>
                </c:pt>
                <c:pt idx="24">
                  <c:v>5.77</c:v>
                </c:pt>
                <c:pt idx="25">
                  <c:v>5.99</c:v>
                </c:pt>
                <c:pt idx="26">
                  <c:v>6.15</c:v>
                </c:pt>
                <c:pt idx="27">
                  <c:v>6.28</c:v>
                </c:pt>
                <c:pt idx="28">
                  <c:v>6.67</c:v>
                </c:pt>
                <c:pt idx="29">
                  <c:v>7.18</c:v>
                </c:pt>
                <c:pt idx="30">
                  <c:v>7.9</c:v>
                </c:pt>
                <c:pt idx="31">
                  <c:v>8.2899999999999991</c:v>
                </c:pt>
                <c:pt idx="32">
                  <c:v>8.69</c:v>
                </c:pt>
                <c:pt idx="33">
                  <c:v>9.34</c:v>
                </c:pt>
                <c:pt idx="34">
                  <c:v>9.64</c:v>
                </c:pt>
                <c:pt idx="35">
                  <c:v>10.55</c:v>
                </c:pt>
                <c:pt idx="36">
                  <c:v>10.74</c:v>
                </c:pt>
                <c:pt idx="37">
                  <c:v>11.16</c:v>
                </c:pt>
                <c:pt idx="38">
                  <c:v>11.5</c:v>
                </c:pt>
                <c:pt idx="39">
                  <c:v>11.69</c:v>
                </c:pt>
                <c:pt idx="40">
                  <c:v>11.98</c:v>
                </c:pt>
              </c:numCache>
            </c:numRef>
          </c:val>
          <c:smooth val="0"/>
          <c:extLst>
            <c:ext xmlns:c16="http://schemas.microsoft.com/office/drawing/2014/chart" uri="{C3380CC4-5D6E-409C-BE32-E72D297353CC}">
              <c16:uniqueId val="{00000002-569D-CD45-869B-E6B958F88753}"/>
            </c:ext>
          </c:extLst>
        </c:ser>
        <c:dLbls>
          <c:showLegendKey val="0"/>
          <c:showVal val="0"/>
          <c:showCatName val="0"/>
          <c:showSerName val="0"/>
          <c:showPercent val="0"/>
          <c:showBubbleSize val="0"/>
        </c:dLbls>
        <c:smooth val="0"/>
        <c:axId val="731097152"/>
        <c:axId val="731675808"/>
      </c:lineChart>
      <c:catAx>
        <c:axId val="731097152"/>
        <c:scaling>
          <c:orientation val="minMax"/>
        </c:scaling>
        <c:delete val="0"/>
        <c:axPos val="b"/>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i="0" baseline="0"/>
                  <a:t>Birth Year</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675808"/>
        <c:crosses val="autoZero"/>
        <c:auto val="1"/>
        <c:lblAlgn val="ctr"/>
        <c:lblOffset val="100"/>
        <c:noMultiLvlLbl val="0"/>
      </c:catAx>
      <c:valAx>
        <c:axId val="73167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1" baseline="0"/>
                  <a:t>Inbreeding (%)</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097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0"/>
              </a:spcBef>
              <a:spcAft>
                <a:spcPts val="0"/>
              </a:spcAft>
              <a:buClr>
                <a:srgbClr val="000000"/>
              </a:buClr>
              <a:buSzPts val="1400"/>
              <a:buFont typeface="Arial"/>
              <a:buNone/>
              <a:defRPr sz="2900" b="0" i="0" u="none" strike="noStrike" cap="none">
                <a:solidFill>
                  <a:srgbClr val="000000"/>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280f0808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7280f0808f_0_3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271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5989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280f0808f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27280f0808f_0_5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280f0808f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27280f0808f_0_6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280f0808f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7280f0808f_0_7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280f0808f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7280f0808f_0_7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0733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280f0808f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27280f0808f_0_7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280f0808f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7280f0808f_0_8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280f0808f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7280f0808f_0_9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7280f0808f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27280f0808f_0_1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7280f0808f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7280f0808f_0_10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280f0808f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7280f0808f_0_10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280f0808f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7280f0808f_0_12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280f0808f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7280f0808f_0_12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280f0808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7280f0808f_0_13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f585ac597_0_38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6f585ac597_0_3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7280f0808f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g27280f0808f_0_14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6f8799ad0c_0_28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g26f8799ad0c_0_2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280f0808f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27280f0808f_0_2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6f585ac597_0_3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g26f585ac597_0_3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f8799ad0c_0_29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26f8799ad0c_0_2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f8799ad0c_0_29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26f8799ad0c_0_2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9130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26006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104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6951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05352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923416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62"/>
          <p:cNvSpPr/>
          <p:nvPr/>
        </p:nvSpPr>
        <p:spPr>
          <a:xfrm>
            <a:off x="-1" y="-1"/>
            <a:ext cx="24368126" cy="10409967"/>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4300"/>
              <a:buFont typeface="Quattrocento Sans"/>
              <a:buNone/>
            </a:pPr>
            <a:endParaRPr sz="4300" b="0" i="0" u="none" strike="noStrike" cap="none">
              <a:solidFill>
                <a:srgbClr val="000000"/>
              </a:solidFill>
              <a:latin typeface="Century Gothic"/>
              <a:ea typeface="Century Gothic"/>
              <a:cs typeface="Century Gothic"/>
              <a:sym typeface="Century Gothic"/>
            </a:endParaRPr>
          </a:p>
        </p:txBody>
      </p:sp>
      <p:sp>
        <p:nvSpPr>
          <p:cNvPr id="13" name="Google Shape;13;p62"/>
          <p:cNvSpPr/>
          <p:nvPr/>
        </p:nvSpPr>
        <p:spPr>
          <a:xfrm>
            <a:off x="-9526" y="10409966"/>
            <a:ext cx="24368126" cy="3306034"/>
          </a:xfrm>
          <a:prstGeom prst="rect">
            <a:avLst/>
          </a:pr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4300"/>
              <a:buFont typeface="Quattrocento Sans"/>
              <a:buNone/>
            </a:pPr>
            <a:endParaRPr sz="4300" b="0" i="0" u="none" strike="noStrike" cap="none">
              <a:solidFill>
                <a:srgbClr val="000000"/>
              </a:solidFill>
              <a:latin typeface="Century Gothic"/>
              <a:ea typeface="Century Gothic"/>
              <a:cs typeface="Century Gothic"/>
              <a:sym typeface="Century Gothic"/>
            </a:endParaRPr>
          </a:p>
        </p:txBody>
      </p:sp>
      <p:sp>
        <p:nvSpPr>
          <p:cNvPr id="14" name="Google Shape;14;p62"/>
          <p:cNvSpPr txBox="1">
            <a:spLocks noGrp="1"/>
          </p:cNvSpPr>
          <p:nvPr>
            <p:ph type="title"/>
          </p:nvPr>
        </p:nvSpPr>
        <p:spPr>
          <a:xfrm>
            <a:off x="1827609" y="2729254"/>
            <a:ext cx="20712908" cy="2940051"/>
          </a:xfrm>
          <a:prstGeom prst="rect">
            <a:avLst/>
          </a:prstGeom>
          <a:noFill/>
          <a:ln>
            <a:noFill/>
          </a:ln>
        </p:spPr>
        <p:txBody>
          <a:bodyPr spcFirstLastPara="1" wrap="square" lIns="108800" tIns="108800" rIns="108800" bIns="108800" anchor="b" anchorCtr="0">
            <a:normAutofit/>
          </a:bodyPr>
          <a:lstStyle>
            <a:lvl1pPr lvl="0" algn="ctr">
              <a:lnSpc>
                <a:spcPct val="100000"/>
              </a:lnSpc>
              <a:spcBef>
                <a:spcPts val="0"/>
              </a:spcBef>
              <a:spcAft>
                <a:spcPts val="0"/>
              </a:spcAft>
              <a:buClr>
                <a:srgbClr val="FFFFFF"/>
              </a:buClr>
              <a:buSzPts val="10000"/>
              <a:buFont typeface="Quattrocento Sans"/>
              <a:buNone/>
              <a:defRPr sz="10000">
                <a:solidFill>
                  <a:srgbClr val="FFFFFF"/>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62"/>
          <p:cNvSpPr txBox="1">
            <a:spLocks noGrp="1"/>
          </p:cNvSpPr>
          <p:nvPr>
            <p:ph type="body" idx="1"/>
          </p:nvPr>
        </p:nvSpPr>
        <p:spPr>
          <a:xfrm>
            <a:off x="3655219" y="6651720"/>
            <a:ext cx="17057688" cy="1952047"/>
          </a:xfrm>
          <a:prstGeom prst="rect">
            <a:avLst/>
          </a:prstGeom>
          <a:noFill/>
          <a:ln>
            <a:noFill/>
          </a:ln>
        </p:spPr>
        <p:txBody>
          <a:bodyPr spcFirstLastPara="1" wrap="square" lIns="108800" tIns="108800" rIns="108800" bIns="108800" anchor="t" anchorCtr="0">
            <a:normAutofit/>
          </a:bodyPr>
          <a:lstStyle>
            <a:lvl1pPr marL="457200" lvl="0" indent="-228600" algn="ctr">
              <a:lnSpc>
                <a:spcPct val="150000"/>
              </a:lnSpc>
              <a:spcBef>
                <a:spcPts val="600"/>
              </a:spcBef>
              <a:spcAft>
                <a:spcPts val="0"/>
              </a:spcAft>
              <a:buClr>
                <a:srgbClr val="FFFFFF"/>
              </a:buClr>
              <a:buSzPts val="6000"/>
              <a:buFont typeface="Quattrocento Sans"/>
              <a:buNone/>
              <a:defRPr sz="6000">
                <a:solidFill>
                  <a:srgbClr val="FFFFFF"/>
                </a:solidFill>
              </a:defRPr>
            </a:lvl1pPr>
            <a:lvl2pPr marL="914400" lvl="1" indent="-228600" algn="ctr">
              <a:lnSpc>
                <a:spcPct val="150000"/>
              </a:lnSpc>
              <a:spcBef>
                <a:spcPts val="600"/>
              </a:spcBef>
              <a:spcAft>
                <a:spcPts val="0"/>
              </a:spcAft>
              <a:buClr>
                <a:srgbClr val="FFFFFF"/>
              </a:buClr>
              <a:buSzPts val="6000"/>
              <a:buFont typeface="Quattrocento Sans"/>
              <a:buNone/>
              <a:defRPr sz="6000">
                <a:solidFill>
                  <a:srgbClr val="FFFFFF"/>
                </a:solidFill>
              </a:defRPr>
            </a:lvl2pPr>
            <a:lvl3pPr marL="1371600" lvl="2" indent="-228600" algn="ctr">
              <a:lnSpc>
                <a:spcPct val="150000"/>
              </a:lnSpc>
              <a:spcBef>
                <a:spcPts val="600"/>
              </a:spcBef>
              <a:spcAft>
                <a:spcPts val="0"/>
              </a:spcAft>
              <a:buClr>
                <a:srgbClr val="FFFFFF"/>
              </a:buClr>
              <a:buSzPts val="6000"/>
              <a:buFont typeface="Quattrocento Sans"/>
              <a:buNone/>
              <a:defRPr sz="6000">
                <a:solidFill>
                  <a:srgbClr val="FFFFFF"/>
                </a:solidFill>
              </a:defRPr>
            </a:lvl3pPr>
            <a:lvl4pPr marL="1828800" lvl="3" indent="-228600" algn="ctr">
              <a:lnSpc>
                <a:spcPct val="150000"/>
              </a:lnSpc>
              <a:spcBef>
                <a:spcPts val="600"/>
              </a:spcBef>
              <a:spcAft>
                <a:spcPts val="0"/>
              </a:spcAft>
              <a:buClr>
                <a:srgbClr val="FFFFFF"/>
              </a:buClr>
              <a:buSzPts val="6000"/>
              <a:buFont typeface="Quattrocento Sans"/>
              <a:buNone/>
              <a:defRPr sz="6000">
                <a:solidFill>
                  <a:srgbClr val="FFFFFF"/>
                </a:solidFill>
              </a:defRPr>
            </a:lvl4pPr>
            <a:lvl5pPr marL="2286000" lvl="4" indent="-228600" algn="ctr">
              <a:lnSpc>
                <a:spcPct val="150000"/>
              </a:lnSpc>
              <a:spcBef>
                <a:spcPts val="600"/>
              </a:spcBef>
              <a:spcAft>
                <a:spcPts val="0"/>
              </a:spcAft>
              <a:buClr>
                <a:srgbClr val="FFFFFF"/>
              </a:buClr>
              <a:buSzPts val="6000"/>
              <a:buFont typeface="Quattrocento Sans"/>
              <a:buNone/>
              <a:defRPr sz="6000">
                <a:solidFill>
                  <a:srgbClr val="FFFFFF"/>
                </a:solidFill>
              </a:defRPr>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grpSp>
        <p:nvGrpSpPr>
          <p:cNvPr id="16" name="Google Shape;16;p62"/>
          <p:cNvGrpSpPr/>
          <p:nvPr/>
        </p:nvGrpSpPr>
        <p:grpSpPr>
          <a:xfrm>
            <a:off x="4802706" y="6676309"/>
            <a:ext cx="14980457" cy="136526"/>
            <a:chOff x="0" y="0"/>
            <a:chExt cx="14980455" cy="136525"/>
          </a:xfrm>
        </p:grpSpPr>
        <p:cxnSp>
          <p:nvCxnSpPr>
            <p:cNvPr id="17" name="Google Shape;17;p62"/>
            <p:cNvCxnSpPr/>
            <p:nvPr/>
          </p:nvCxnSpPr>
          <p:spPr>
            <a:xfrm>
              <a:off x="0" y="136525"/>
              <a:ext cx="14980455" cy="0"/>
            </a:xfrm>
            <a:prstGeom prst="straightConnector1">
              <a:avLst/>
            </a:prstGeom>
            <a:noFill/>
            <a:ln w="25400" cap="flat" cmpd="sng">
              <a:solidFill>
                <a:srgbClr val="FFFFFF"/>
              </a:solidFill>
              <a:prstDash val="solid"/>
              <a:round/>
              <a:headEnd type="none" w="sm" len="sm"/>
              <a:tailEnd type="none" w="sm" len="sm"/>
            </a:ln>
          </p:spPr>
        </p:cxnSp>
        <p:cxnSp>
          <p:nvCxnSpPr>
            <p:cNvPr id="18" name="Google Shape;18;p62"/>
            <p:cNvCxnSpPr/>
            <p:nvPr/>
          </p:nvCxnSpPr>
          <p:spPr>
            <a:xfrm>
              <a:off x="0" y="0"/>
              <a:ext cx="14980455" cy="0"/>
            </a:xfrm>
            <a:prstGeom prst="straightConnector1">
              <a:avLst/>
            </a:prstGeom>
            <a:noFill/>
            <a:ln w="25400" cap="flat" cmpd="sng">
              <a:solidFill>
                <a:srgbClr val="FFFFFF"/>
              </a:solidFill>
              <a:prstDash val="solid"/>
              <a:round/>
              <a:headEnd type="none" w="sm" len="sm"/>
              <a:tailEnd type="none" w="sm" len="sm"/>
            </a:ln>
          </p:spPr>
        </p:cxnSp>
      </p:grpSp>
      <p:pic>
        <p:nvPicPr>
          <p:cNvPr id="19" name="Google Shape;19;p62" descr="PNG_CDCB Logo_Color_Color.png"/>
          <p:cNvPicPr preferRelativeResize="0"/>
          <p:nvPr/>
        </p:nvPicPr>
        <p:blipFill rotWithShape="1">
          <a:blip r:embed="rId2">
            <a:alphaModFix/>
          </a:blip>
          <a:srcRect/>
          <a:stretch/>
        </p:blipFill>
        <p:spPr>
          <a:xfrm>
            <a:off x="9181007" y="9614547"/>
            <a:ext cx="6033119" cy="4263426"/>
          </a:xfrm>
          <a:prstGeom prst="rect">
            <a:avLst/>
          </a:prstGeom>
          <a:noFill/>
          <a:ln>
            <a:noFill/>
          </a:ln>
        </p:spPr>
      </p:pic>
      <p:sp>
        <p:nvSpPr>
          <p:cNvPr id="20" name="Google Shape;20;p62"/>
          <p:cNvSpPr txBox="1">
            <a:spLocks noGrp="1"/>
          </p:cNvSpPr>
          <p:nvPr>
            <p:ph type="sldNum" idx="12"/>
          </p:nvPr>
        </p:nvSpPr>
        <p:spPr>
          <a:xfrm>
            <a:off x="11773323" y="12344400"/>
            <a:ext cx="5683674" cy="736601"/>
          </a:xfrm>
          <a:prstGeom prst="rect">
            <a:avLst/>
          </a:prstGeom>
          <a:noFill/>
          <a:ln>
            <a:noFill/>
          </a:ln>
        </p:spPr>
        <p:txBody>
          <a:bodyPr spcFirstLastPara="1" wrap="square" lIns="108800" tIns="108800" rIns="108800" bIns="108800" anchor="ctr" anchorCtr="0">
            <a:spAutoFit/>
          </a:bodyPr>
          <a:lstStyle>
            <a:lvl1pPr marL="0" marR="0" lvl="0"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2800"/>
              <a:buFont typeface="Quattrocento Sans"/>
              <a:buNone/>
              <a:defRPr sz="28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974344" y="243841"/>
            <a:ext cx="22409912" cy="127952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04792" y="2377440"/>
            <a:ext cx="10717784" cy="10241280"/>
          </a:xfrm>
        </p:spPr>
        <p:txBody>
          <a:bodyPr/>
          <a:lstStyle>
            <a:lvl1pPr>
              <a:defRPr sz="5394"/>
            </a:lvl1pPr>
            <a:lvl2pPr>
              <a:defRPr sz="5394"/>
            </a:lvl2pPr>
            <a:lvl3pPr>
              <a:defRPr sz="5394"/>
            </a:lvl3pPr>
            <a:lvl4pPr>
              <a:defRPr sz="4795"/>
            </a:lvl4pPr>
            <a:lvl5pPr>
              <a:defRPr sz="4795"/>
            </a:lvl5pPr>
            <a:lvl6pPr>
              <a:defRPr sz="4795"/>
            </a:lvl6pPr>
            <a:lvl7pPr>
              <a:defRPr sz="4795"/>
            </a:lvl7pPr>
            <a:lvl8pPr>
              <a:defRPr sz="4795"/>
            </a:lvl8pPr>
            <a:lvl9pPr>
              <a:defRPr sz="4795"/>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12666472" y="2377440"/>
            <a:ext cx="10717784" cy="10241280"/>
          </a:xfrm>
        </p:spPr>
        <p:txBody>
          <a:bodyPr/>
          <a:lstStyle>
            <a:lvl1pPr>
              <a:defRPr sz="5394"/>
            </a:lvl1pPr>
            <a:lvl2pPr>
              <a:defRPr sz="5394"/>
            </a:lvl2pPr>
            <a:lvl3pPr>
              <a:defRPr sz="5394"/>
            </a:lvl3pPr>
            <a:lvl4pPr>
              <a:defRPr sz="4795"/>
            </a:lvl4pPr>
            <a:lvl5pPr>
              <a:defRPr sz="4795"/>
            </a:lvl5pPr>
            <a:lvl6pPr>
              <a:defRPr sz="4795"/>
            </a:lvl6pPr>
            <a:lvl7pPr>
              <a:defRPr sz="4795"/>
            </a:lvl7pPr>
            <a:lvl8pPr>
              <a:defRPr sz="4795"/>
            </a:lvl8pPr>
            <a:lvl9pPr>
              <a:defRPr sz="4795"/>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2880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974344" y="243841"/>
            <a:ext cx="22409912" cy="127952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04792" y="2377440"/>
            <a:ext cx="10717784" cy="10241280"/>
          </a:xfrm>
        </p:spPr>
        <p:txBody>
          <a:bodyPr/>
          <a:lstStyle>
            <a:lvl1pPr>
              <a:defRPr sz="5394"/>
            </a:lvl1pPr>
            <a:lvl2pPr>
              <a:defRPr sz="5394"/>
            </a:lvl2pPr>
            <a:lvl3pPr>
              <a:defRPr sz="5394"/>
            </a:lvl3pPr>
            <a:lvl4pPr>
              <a:defRPr sz="4795"/>
            </a:lvl4pPr>
            <a:lvl5pPr>
              <a:defRPr sz="4795"/>
            </a:lvl5pPr>
            <a:lvl6pPr>
              <a:defRPr sz="4795"/>
            </a:lvl6pPr>
            <a:lvl7pPr>
              <a:defRPr sz="4795"/>
            </a:lvl7pPr>
            <a:lvl8pPr>
              <a:defRPr sz="4795"/>
            </a:lvl8pPr>
            <a:lvl9pPr>
              <a:defRPr sz="4795"/>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12666472" y="2377440"/>
            <a:ext cx="10717784" cy="10241280"/>
          </a:xfrm>
        </p:spPr>
        <p:txBody>
          <a:bodyPr/>
          <a:lstStyle>
            <a:lvl1pPr>
              <a:defRPr sz="5394"/>
            </a:lvl1pPr>
            <a:lvl2pPr>
              <a:defRPr sz="5394"/>
            </a:lvl2pPr>
            <a:lvl3pPr>
              <a:defRPr sz="5394"/>
            </a:lvl3pPr>
            <a:lvl4pPr>
              <a:defRPr sz="4795"/>
            </a:lvl4pPr>
            <a:lvl5pPr>
              <a:defRPr sz="4795"/>
            </a:lvl5pPr>
            <a:lvl6pPr>
              <a:defRPr sz="4795"/>
            </a:lvl6pPr>
            <a:lvl7pPr>
              <a:defRPr sz="4795"/>
            </a:lvl7pPr>
            <a:lvl8pPr>
              <a:defRPr sz="4795"/>
            </a:lvl8pPr>
            <a:lvl9pPr>
              <a:defRPr sz="4795"/>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261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63"/>
          <p:cNvSpPr txBox="1">
            <a:spLocks noGrp="1"/>
          </p:cNvSpPr>
          <p:nvPr>
            <p:ph type="body" idx="1"/>
          </p:nvPr>
        </p:nvSpPr>
        <p:spPr>
          <a:xfrm>
            <a:off x="1217613" y="3295650"/>
            <a:ext cx="21932900" cy="8094663"/>
          </a:xfrm>
          <a:prstGeom prst="rect">
            <a:avLst/>
          </a:prstGeom>
          <a:noFill/>
          <a:ln>
            <a:noFill/>
          </a:ln>
        </p:spPr>
        <p:txBody>
          <a:bodyPr spcFirstLastPara="1" wrap="square" lIns="108800" tIns="108800" rIns="108800" bIns="108800" anchor="t" anchorCtr="0">
            <a:normAutofit/>
          </a:bodyPr>
          <a:lstStyle>
            <a:lvl1pPr marL="457200" lvl="0" indent="-495300" algn="l">
              <a:lnSpc>
                <a:spcPct val="150000"/>
              </a:lnSpc>
              <a:spcBef>
                <a:spcPts val="600"/>
              </a:spcBef>
              <a:spcAft>
                <a:spcPts val="0"/>
              </a:spcAft>
              <a:buSzPts val="4200"/>
              <a:buChar char="•"/>
              <a:defRPr/>
            </a:lvl1pPr>
            <a:lvl2pPr marL="914400" lvl="1" indent="-495300" algn="l">
              <a:lnSpc>
                <a:spcPct val="150000"/>
              </a:lnSpc>
              <a:spcBef>
                <a:spcPts val="600"/>
              </a:spcBef>
              <a:spcAft>
                <a:spcPts val="0"/>
              </a:spcAft>
              <a:buSzPts val="4200"/>
              <a:buChar char="•"/>
              <a:defRPr/>
            </a:lvl2pPr>
            <a:lvl3pPr marL="1371600" lvl="2" indent="-457200" algn="l">
              <a:lnSpc>
                <a:spcPct val="150000"/>
              </a:lnSpc>
              <a:spcBef>
                <a:spcPts val="600"/>
              </a:spcBef>
              <a:spcAft>
                <a:spcPts val="0"/>
              </a:spcAft>
              <a:buSzPts val="3600"/>
              <a:buChar char="•"/>
              <a:defRPr/>
            </a:lvl3pPr>
            <a:lvl4pPr marL="1828800" lvl="3" indent="-457200" algn="l">
              <a:lnSpc>
                <a:spcPct val="150000"/>
              </a:lnSpc>
              <a:spcBef>
                <a:spcPts val="600"/>
              </a:spcBef>
              <a:spcAft>
                <a:spcPts val="0"/>
              </a:spcAft>
              <a:buSzPts val="3600"/>
              <a:buChar char="•"/>
              <a:defRPr/>
            </a:lvl4pPr>
            <a:lvl5pPr marL="2286000" lvl="4" indent="-457200" algn="l">
              <a:lnSpc>
                <a:spcPct val="150000"/>
              </a:lnSpc>
              <a:spcBef>
                <a:spcPts val="600"/>
              </a:spcBef>
              <a:spcAft>
                <a:spcPts val="0"/>
              </a:spcAft>
              <a:buSzPts val="3600"/>
              <a:buChar char="•"/>
              <a:defRPr/>
            </a:lvl5pPr>
            <a:lvl6pPr marL="2743200" lvl="5" indent="-457200" algn="l">
              <a:lnSpc>
                <a:spcPct val="150000"/>
              </a:lnSpc>
              <a:spcBef>
                <a:spcPts val="600"/>
              </a:spcBef>
              <a:spcAft>
                <a:spcPts val="0"/>
              </a:spcAft>
              <a:buSzPts val="36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
        <p:nvSpPr>
          <p:cNvPr id="23" name="Google Shape;23;p63"/>
          <p:cNvSpPr txBox="1">
            <a:spLocks noGrp="1"/>
          </p:cNvSpPr>
          <p:nvPr>
            <p:ph type="title"/>
          </p:nvPr>
        </p:nvSpPr>
        <p:spPr>
          <a:xfrm>
            <a:off x="1218405" y="933450"/>
            <a:ext cx="21931314" cy="1969648"/>
          </a:xfrm>
          <a:prstGeom prst="rect">
            <a:avLst/>
          </a:prstGeom>
          <a:noFill/>
          <a:ln>
            <a:noFill/>
          </a:ln>
        </p:spPr>
        <p:txBody>
          <a:bodyPr spcFirstLastPara="1" wrap="square" lIns="108800" tIns="108800" rIns="108800" bIns="1088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 name="Google Shape;380;g26f8799ad0c_0_294">
            <a:extLst>
              <a:ext uri="{FF2B5EF4-FFF2-40B4-BE49-F238E27FC236}">
                <a16:creationId xmlns:a16="http://schemas.microsoft.com/office/drawing/2014/main" id="{740C2676-66F8-082C-9A04-0D02A38C5B8C}"/>
              </a:ext>
            </a:extLst>
          </p:cNvPr>
          <p:cNvSpPr txBox="1"/>
          <p:nvPr userDrawn="1"/>
        </p:nvSpPr>
        <p:spPr>
          <a:xfrm>
            <a:off x="12767094" y="12788809"/>
            <a:ext cx="1119007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entury Gothic"/>
              <a:buNone/>
            </a:pPr>
            <a:r>
              <a:rPr lang="en-US" sz="2400" b="0" i="0" u="none" strike="noStrike" cap="none" dirty="0">
                <a:solidFill>
                  <a:srgbClr val="000000"/>
                </a:solidFill>
                <a:latin typeface="Century Gothic"/>
                <a:ea typeface="Century Gothic"/>
                <a:cs typeface="Century Gothic"/>
                <a:sym typeface="Century Gothic"/>
              </a:rPr>
              <a:t>Cole – 2024 BIF Research Symposium and Convention  – June 11, 2024 - </a:t>
            </a:r>
            <a:fld id="{00000000-1234-1234-1234-123412341234}" type="slidenum">
              <a:rPr lang="en-US" sz="2400" b="0" i="0" u="none" strike="noStrike" cap="none">
                <a:solidFill>
                  <a:srgbClr val="000000"/>
                </a:solidFill>
                <a:latin typeface="Century Gothic"/>
                <a:ea typeface="Century Gothic"/>
                <a:cs typeface="Century Gothic"/>
                <a:sym typeface="Century Gothic"/>
              </a:rPr>
              <a:t>‹#›</a:t>
            </a:fld>
            <a:endParaRPr sz="2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tx">
  <p:cSld name="TITLE_AND_BODY">
    <p:spTree>
      <p:nvGrpSpPr>
        <p:cNvPr id="1" name="Shape 25"/>
        <p:cNvGrpSpPr/>
        <p:nvPr/>
      </p:nvGrpSpPr>
      <p:grpSpPr>
        <a:xfrm>
          <a:off x="0" y="0"/>
          <a:ext cx="0" cy="0"/>
          <a:chOff x="0" y="0"/>
          <a:chExt cx="0" cy="0"/>
        </a:xfrm>
      </p:grpSpPr>
      <p:sp>
        <p:nvSpPr>
          <p:cNvPr id="26" name="Google Shape;26;p64"/>
          <p:cNvSpPr/>
          <p:nvPr/>
        </p:nvSpPr>
        <p:spPr>
          <a:xfrm>
            <a:off x="-1" y="-1"/>
            <a:ext cx="24368126" cy="1150575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4300"/>
              <a:buFont typeface="Quattrocento Sans"/>
              <a:buNone/>
            </a:pPr>
            <a:endParaRPr sz="4300" b="0" i="0" u="none" strike="noStrike" cap="none">
              <a:solidFill>
                <a:srgbClr val="000000"/>
              </a:solidFill>
              <a:latin typeface="Century Gothic"/>
              <a:ea typeface="Century Gothic"/>
              <a:cs typeface="Century Gothic"/>
              <a:sym typeface="Century Gothic"/>
            </a:endParaRPr>
          </a:p>
        </p:txBody>
      </p:sp>
      <p:sp>
        <p:nvSpPr>
          <p:cNvPr id="27" name="Google Shape;27;p64"/>
          <p:cNvSpPr txBox="1">
            <a:spLocks noGrp="1"/>
          </p:cNvSpPr>
          <p:nvPr>
            <p:ph type="title"/>
          </p:nvPr>
        </p:nvSpPr>
        <p:spPr>
          <a:xfrm>
            <a:off x="1924914" y="7282959"/>
            <a:ext cx="20712907" cy="2996566"/>
          </a:xfrm>
          <a:prstGeom prst="rect">
            <a:avLst/>
          </a:prstGeom>
          <a:noFill/>
          <a:ln>
            <a:noFill/>
          </a:ln>
        </p:spPr>
        <p:txBody>
          <a:bodyPr spcFirstLastPara="1" wrap="square" lIns="108800" tIns="108800" rIns="108800" bIns="108800" anchor="t" anchorCtr="0">
            <a:normAutofit/>
          </a:bodyPr>
          <a:lstStyle>
            <a:lvl1pPr lvl="0" algn="l">
              <a:lnSpc>
                <a:spcPct val="100000"/>
              </a:lnSpc>
              <a:spcBef>
                <a:spcPts val="0"/>
              </a:spcBef>
              <a:spcAft>
                <a:spcPts val="0"/>
              </a:spcAft>
              <a:buClr>
                <a:srgbClr val="FFFFFF"/>
              </a:buClr>
              <a:buSzPts val="9500"/>
              <a:buFont typeface="Quattrocento Sans"/>
              <a:buNone/>
              <a:defRPr sz="9500" b="1" cap="none">
                <a:solidFill>
                  <a:srgbClr val="FFFFFF"/>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8" name="Google Shape;28;p64"/>
          <p:cNvSpPr txBox="1">
            <a:spLocks noGrp="1"/>
          </p:cNvSpPr>
          <p:nvPr>
            <p:ph type="body" idx="1"/>
          </p:nvPr>
        </p:nvSpPr>
        <p:spPr>
          <a:xfrm>
            <a:off x="1924914" y="4069541"/>
            <a:ext cx="20712907" cy="3300412"/>
          </a:xfrm>
          <a:prstGeom prst="rect">
            <a:avLst/>
          </a:prstGeom>
          <a:noFill/>
          <a:ln>
            <a:noFill/>
          </a:ln>
        </p:spPr>
        <p:txBody>
          <a:bodyPr spcFirstLastPara="1" wrap="square" lIns="108800" tIns="108800" rIns="108800" bIns="108800" anchor="b" anchorCtr="0">
            <a:normAutofit/>
          </a:bodyPr>
          <a:lstStyle>
            <a:lvl1pPr marL="457200" lvl="0" indent="-228600" algn="l">
              <a:lnSpc>
                <a:spcPct val="150000"/>
              </a:lnSpc>
              <a:spcBef>
                <a:spcPts val="600"/>
              </a:spcBef>
              <a:spcAft>
                <a:spcPts val="0"/>
              </a:spcAft>
              <a:buClr>
                <a:srgbClr val="FFFFFF"/>
              </a:buClr>
              <a:buSzPts val="4000"/>
              <a:buFont typeface="Quattrocento Sans"/>
              <a:buNone/>
              <a:defRPr sz="4000">
                <a:solidFill>
                  <a:srgbClr val="FFFFFF"/>
                </a:solidFill>
              </a:defRPr>
            </a:lvl1pPr>
            <a:lvl2pPr marL="914400" lvl="1" indent="-228600" algn="l">
              <a:lnSpc>
                <a:spcPct val="150000"/>
              </a:lnSpc>
              <a:spcBef>
                <a:spcPts val="600"/>
              </a:spcBef>
              <a:spcAft>
                <a:spcPts val="0"/>
              </a:spcAft>
              <a:buClr>
                <a:srgbClr val="FFFFFF"/>
              </a:buClr>
              <a:buSzPts val="4000"/>
              <a:buFont typeface="Quattrocento Sans"/>
              <a:buNone/>
              <a:defRPr sz="4000">
                <a:solidFill>
                  <a:srgbClr val="FFFFFF"/>
                </a:solidFill>
              </a:defRPr>
            </a:lvl2pPr>
            <a:lvl3pPr marL="1371600" lvl="2" indent="-228600" algn="l">
              <a:lnSpc>
                <a:spcPct val="150000"/>
              </a:lnSpc>
              <a:spcBef>
                <a:spcPts val="600"/>
              </a:spcBef>
              <a:spcAft>
                <a:spcPts val="0"/>
              </a:spcAft>
              <a:buClr>
                <a:srgbClr val="FFFFFF"/>
              </a:buClr>
              <a:buSzPts val="4000"/>
              <a:buFont typeface="Quattrocento Sans"/>
              <a:buNone/>
              <a:defRPr sz="4000">
                <a:solidFill>
                  <a:srgbClr val="FFFFFF"/>
                </a:solidFill>
              </a:defRPr>
            </a:lvl3pPr>
            <a:lvl4pPr marL="1828800" lvl="3" indent="-228600" algn="l">
              <a:lnSpc>
                <a:spcPct val="150000"/>
              </a:lnSpc>
              <a:spcBef>
                <a:spcPts val="600"/>
              </a:spcBef>
              <a:spcAft>
                <a:spcPts val="0"/>
              </a:spcAft>
              <a:buClr>
                <a:srgbClr val="FFFFFF"/>
              </a:buClr>
              <a:buSzPts val="4000"/>
              <a:buFont typeface="Quattrocento Sans"/>
              <a:buNone/>
              <a:defRPr sz="4000">
                <a:solidFill>
                  <a:srgbClr val="FFFFFF"/>
                </a:solidFill>
              </a:defRPr>
            </a:lvl4pPr>
            <a:lvl5pPr marL="2286000" lvl="4" indent="-228600" algn="l">
              <a:lnSpc>
                <a:spcPct val="150000"/>
              </a:lnSpc>
              <a:spcBef>
                <a:spcPts val="600"/>
              </a:spcBef>
              <a:spcAft>
                <a:spcPts val="0"/>
              </a:spcAft>
              <a:buClr>
                <a:srgbClr val="FFFFFF"/>
              </a:buClr>
              <a:buSzPts val="4000"/>
              <a:buFont typeface="Quattrocento Sans"/>
              <a:buNone/>
              <a:defRPr sz="4000">
                <a:solidFill>
                  <a:srgbClr val="FFFFFF"/>
                </a:solidFill>
              </a:defRPr>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
        <p:nvSpPr>
          <p:cNvPr id="2" name="Google Shape;380;g26f8799ad0c_0_294">
            <a:extLst>
              <a:ext uri="{FF2B5EF4-FFF2-40B4-BE49-F238E27FC236}">
                <a16:creationId xmlns:a16="http://schemas.microsoft.com/office/drawing/2014/main" id="{95FD7EEB-CAAC-A2C5-7273-84BE6C27AE9C}"/>
              </a:ext>
            </a:extLst>
          </p:cNvPr>
          <p:cNvSpPr txBox="1"/>
          <p:nvPr userDrawn="1"/>
        </p:nvSpPr>
        <p:spPr>
          <a:xfrm>
            <a:off x="12767094" y="12788809"/>
            <a:ext cx="1119007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entury Gothic"/>
              <a:buNone/>
            </a:pPr>
            <a:r>
              <a:rPr lang="en-US" sz="2400" b="0" i="0" u="none" strike="noStrike" cap="none" dirty="0">
                <a:solidFill>
                  <a:srgbClr val="000000"/>
                </a:solidFill>
                <a:latin typeface="Century Gothic"/>
                <a:ea typeface="Century Gothic"/>
                <a:cs typeface="Century Gothic"/>
                <a:sym typeface="Century Gothic"/>
              </a:rPr>
              <a:t>Cole – 2024 BIF Research Symposium and Convention  – June 11, 2024 - </a:t>
            </a:r>
            <a:fld id="{00000000-1234-1234-1234-123412341234}" type="slidenum">
              <a:rPr lang="en-US" sz="2400" b="0" i="0" u="none" strike="noStrike" cap="none">
                <a:solidFill>
                  <a:srgbClr val="000000"/>
                </a:solidFill>
                <a:latin typeface="Century Gothic"/>
                <a:ea typeface="Century Gothic"/>
                <a:cs typeface="Century Gothic"/>
                <a:sym typeface="Century Gothic"/>
              </a:rPr>
              <a:t>‹#›</a:t>
            </a:fld>
            <a:endParaRPr sz="2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4"/>
        <p:cNvGrpSpPr/>
        <p:nvPr/>
      </p:nvGrpSpPr>
      <p:grpSpPr>
        <a:xfrm>
          <a:off x="0" y="0"/>
          <a:ext cx="0" cy="0"/>
          <a:chOff x="0" y="0"/>
          <a:chExt cx="0" cy="0"/>
        </a:xfrm>
      </p:grpSpPr>
      <p:sp>
        <p:nvSpPr>
          <p:cNvPr id="35" name="Google Shape;35;p65"/>
          <p:cNvSpPr txBox="1">
            <a:spLocks noGrp="1"/>
          </p:cNvSpPr>
          <p:nvPr>
            <p:ph type="title"/>
          </p:nvPr>
        </p:nvSpPr>
        <p:spPr>
          <a:xfrm>
            <a:off x="0" y="1409700"/>
            <a:ext cx="9527261" cy="1460500"/>
          </a:xfrm>
          <a:prstGeom prst="rect">
            <a:avLst/>
          </a:prstGeom>
          <a:noFill/>
          <a:ln>
            <a:noFill/>
          </a:ln>
        </p:spPr>
        <p:txBody>
          <a:bodyPr spcFirstLastPara="1" wrap="square" lIns="155425" tIns="155425" rIns="155425" bIns="155425" anchor="b" anchorCtr="0">
            <a:normAutofit/>
          </a:bodyPr>
          <a:lstStyle>
            <a:lvl1pPr lvl="0" algn="l">
              <a:lnSpc>
                <a:spcPct val="100000"/>
              </a:lnSpc>
              <a:spcBef>
                <a:spcPts val="0"/>
              </a:spcBef>
              <a:spcAft>
                <a:spcPts val="0"/>
              </a:spcAft>
              <a:buClr>
                <a:srgbClr val="000000"/>
              </a:buClr>
              <a:buSzPts val="4800"/>
              <a:buFont typeface="Quattrocento Sans"/>
              <a:buNone/>
              <a:defRPr sz="4800" b="1"/>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6" name="Google Shape;36;p65"/>
          <p:cNvSpPr txBox="1">
            <a:spLocks noGrp="1"/>
          </p:cNvSpPr>
          <p:nvPr>
            <p:ph type="body" idx="1"/>
          </p:nvPr>
        </p:nvSpPr>
        <p:spPr>
          <a:xfrm>
            <a:off x="9527260" y="1409700"/>
            <a:ext cx="14840865" cy="10096050"/>
          </a:xfrm>
          <a:prstGeom prst="rect">
            <a:avLst/>
          </a:prstGeom>
          <a:noFill/>
          <a:ln>
            <a:noFill/>
          </a:ln>
        </p:spPr>
        <p:txBody>
          <a:bodyPr spcFirstLastPara="1" wrap="square" lIns="108800" tIns="108800" rIns="108800" bIns="108800" anchor="t" anchorCtr="0">
            <a:normAutofit/>
          </a:bodyPr>
          <a:lstStyle>
            <a:lvl1pPr marL="457200" lvl="0" indent="-342900" algn="l">
              <a:lnSpc>
                <a:spcPct val="150000"/>
              </a:lnSpc>
              <a:spcBef>
                <a:spcPts val="600"/>
              </a:spcBef>
              <a:spcAft>
                <a:spcPts val="0"/>
              </a:spcAft>
              <a:buSzPts val="1800"/>
              <a:buChar char="•"/>
              <a:defRPr/>
            </a:lvl1pPr>
            <a:lvl2pPr marL="914400" lvl="1" indent="-342900" algn="l">
              <a:lnSpc>
                <a:spcPct val="150000"/>
              </a:lnSpc>
              <a:spcBef>
                <a:spcPts val="600"/>
              </a:spcBef>
              <a:spcAft>
                <a:spcPts val="0"/>
              </a:spcAft>
              <a:buSzPts val="1800"/>
              <a:buChar char="•"/>
              <a:defRPr/>
            </a:lvl2pPr>
            <a:lvl3pPr marL="1371600" lvl="2" indent="-342900" algn="l">
              <a:lnSpc>
                <a:spcPct val="150000"/>
              </a:lnSpc>
              <a:spcBef>
                <a:spcPts val="600"/>
              </a:spcBef>
              <a:spcAft>
                <a:spcPts val="0"/>
              </a:spcAft>
              <a:buSzPts val="1800"/>
              <a:buChar char="•"/>
              <a:defRPr/>
            </a:lvl3pPr>
            <a:lvl4pPr marL="1828800" lvl="3" indent="-342900" algn="l">
              <a:lnSpc>
                <a:spcPct val="150000"/>
              </a:lnSpc>
              <a:spcBef>
                <a:spcPts val="600"/>
              </a:spcBef>
              <a:spcAft>
                <a:spcPts val="0"/>
              </a:spcAft>
              <a:buSzPts val="1800"/>
              <a:buChar char="•"/>
              <a:defRPr/>
            </a:lvl4pPr>
            <a:lvl5pPr marL="2286000" lvl="4" indent="-342900" algn="l">
              <a:lnSpc>
                <a:spcPct val="150000"/>
              </a:lnSpc>
              <a:spcBef>
                <a:spcPts val="600"/>
              </a:spcBef>
              <a:spcAft>
                <a:spcPts val="0"/>
              </a:spcAft>
              <a:buSzPts val="1800"/>
              <a:buChar char="•"/>
              <a:defRPr/>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
        <p:nvSpPr>
          <p:cNvPr id="37" name="Google Shape;37;p65"/>
          <p:cNvSpPr txBox="1">
            <a:spLocks noGrp="1"/>
          </p:cNvSpPr>
          <p:nvPr>
            <p:ph type="body" idx="2"/>
          </p:nvPr>
        </p:nvSpPr>
        <p:spPr>
          <a:xfrm>
            <a:off x="-1" y="2870200"/>
            <a:ext cx="9527262" cy="8635550"/>
          </a:xfrm>
          <a:prstGeom prst="rect">
            <a:avLst/>
          </a:prstGeom>
          <a:noFill/>
          <a:ln>
            <a:noFill/>
          </a:ln>
        </p:spPr>
        <p:txBody>
          <a:bodyPr spcFirstLastPara="1" wrap="square" lIns="155425" tIns="155425" rIns="155425" bIns="155425" anchor="t" anchorCtr="0">
            <a:normAutofit/>
          </a:bodyPr>
          <a:lstStyle>
            <a:lvl1pPr marL="457200" lvl="0" indent="-342900" algn="l">
              <a:lnSpc>
                <a:spcPct val="150000"/>
              </a:lnSpc>
              <a:spcBef>
                <a:spcPts val="600"/>
              </a:spcBef>
              <a:spcAft>
                <a:spcPts val="0"/>
              </a:spcAft>
              <a:buSzPts val="1800"/>
              <a:buChar char="•"/>
              <a:defRPr/>
            </a:lvl1pPr>
            <a:lvl2pPr marL="914400" lvl="1" indent="-342900" algn="l">
              <a:lnSpc>
                <a:spcPct val="150000"/>
              </a:lnSpc>
              <a:spcBef>
                <a:spcPts val="600"/>
              </a:spcBef>
              <a:spcAft>
                <a:spcPts val="0"/>
              </a:spcAft>
              <a:buSzPts val="1800"/>
              <a:buChar char="•"/>
              <a:defRPr/>
            </a:lvl2pPr>
            <a:lvl3pPr marL="1371600" lvl="2" indent="-342900" algn="l">
              <a:lnSpc>
                <a:spcPct val="150000"/>
              </a:lnSpc>
              <a:spcBef>
                <a:spcPts val="600"/>
              </a:spcBef>
              <a:spcAft>
                <a:spcPts val="0"/>
              </a:spcAft>
              <a:buSzPts val="1800"/>
              <a:buChar char="•"/>
              <a:defRPr/>
            </a:lvl3pPr>
            <a:lvl4pPr marL="1828800" lvl="3" indent="-342900" algn="l">
              <a:lnSpc>
                <a:spcPct val="150000"/>
              </a:lnSpc>
              <a:spcBef>
                <a:spcPts val="600"/>
              </a:spcBef>
              <a:spcAft>
                <a:spcPts val="0"/>
              </a:spcAft>
              <a:buSzPts val="1800"/>
              <a:buChar char="•"/>
              <a:defRPr/>
            </a:lvl4pPr>
            <a:lvl5pPr marL="2286000" lvl="4" indent="-342900" algn="l">
              <a:lnSpc>
                <a:spcPct val="150000"/>
              </a:lnSpc>
              <a:spcBef>
                <a:spcPts val="600"/>
              </a:spcBef>
              <a:spcAft>
                <a:spcPts val="0"/>
              </a:spcAft>
              <a:buSzPts val="1800"/>
              <a:buChar char="•"/>
              <a:defRPr/>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
        <p:nvSpPr>
          <p:cNvPr id="2" name="Google Shape;380;g26f8799ad0c_0_294">
            <a:extLst>
              <a:ext uri="{FF2B5EF4-FFF2-40B4-BE49-F238E27FC236}">
                <a16:creationId xmlns:a16="http://schemas.microsoft.com/office/drawing/2014/main" id="{B140B155-54B3-4D18-2263-30777FA4CE01}"/>
              </a:ext>
            </a:extLst>
          </p:cNvPr>
          <p:cNvSpPr txBox="1"/>
          <p:nvPr userDrawn="1"/>
        </p:nvSpPr>
        <p:spPr>
          <a:xfrm>
            <a:off x="12767094" y="12805138"/>
            <a:ext cx="1119007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entury Gothic"/>
              <a:buNone/>
            </a:pPr>
            <a:r>
              <a:rPr lang="en-US" sz="2400" b="0" i="0" u="none" strike="noStrike" cap="none" dirty="0">
                <a:solidFill>
                  <a:srgbClr val="000000"/>
                </a:solidFill>
                <a:latin typeface="Century Gothic"/>
                <a:ea typeface="Century Gothic"/>
                <a:cs typeface="Century Gothic"/>
                <a:sym typeface="Century Gothic"/>
              </a:rPr>
              <a:t>Cole – 2024 BIF Research Symposium and Convention  – June 11, 2024 - </a:t>
            </a:r>
            <a:fld id="{00000000-1234-1234-1234-123412341234}" type="slidenum">
              <a:rPr lang="en-US" sz="2400" b="0" i="0" u="none" strike="noStrike" cap="none">
                <a:solidFill>
                  <a:srgbClr val="000000"/>
                </a:solidFill>
                <a:latin typeface="Century Gothic"/>
                <a:ea typeface="Century Gothic"/>
                <a:cs typeface="Century Gothic"/>
                <a:sym typeface="Century Gothic"/>
              </a:rPr>
              <a:t>‹#›</a:t>
            </a:fld>
            <a:endParaRPr sz="2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with Text Overlay">
  <p:cSld name="Photo with Text Overlay">
    <p:spTree>
      <p:nvGrpSpPr>
        <p:cNvPr id="1" name="Shape 39"/>
        <p:cNvGrpSpPr/>
        <p:nvPr/>
      </p:nvGrpSpPr>
      <p:grpSpPr>
        <a:xfrm>
          <a:off x="0" y="0"/>
          <a:ext cx="0" cy="0"/>
          <a:chOff x="0" y="0"/>
          <a:chExt cx="0" cy="0"/>
        </a:xfrm>
      </p:grpSpPr>
      <p:sp>
        <p:nvSpPr>
          <p:cNvPr id="40" name="Google Shape;40;p66"/>
          <p:cNvSpPr>
            <a:spLocks noGrp="1"/>
          </p:cNvSpPr>
          <p:nvPr>
            <p:ph type="pic" idx="2"/>
          </p:nvPr>
        </p:nvSpPr>
        <p:spPr>
          <a:xfrm>
            <a:off x="0" y="0"/>
            <a:ext cx="24368125" cy="11505750"/>
          </a:xfrm>
          <a:prstGeom prst="rect">
            <a:avLst/>
          </a:prstGeom>
          <a:noFill/>
          <a:ln>
            <a:noFill/>
          </a:ln>
        </p:spPr>
      </p:sp>
      <p:sp>
        <p:nvSpPr>
          <p:cNvPr id="42" name="Google Shape;42;p66"/>
          <p:cNvSpPr txBox="1">
            <a:spLocks noGrp="1"/>
          </p:cNvSpPr>
          <p:nvPr>
            <p:ph type="body" idx="1"/>
          </p:nvPr>
        </p:nvSpPr>
        <p:spPr>
          <a:xfrm>
            <a:off x="13854022" y="1"/>
            <a:ext cx="10533153" cy="11505749"/>
          </a:xfrm>
          <a:prstGeom prst="rect">
            <a:avLst/>
          </a:prstGeom>
          <a:solidFill>
            <a:srgbClr val="0D0D0D">
              <a:alpha val="49411"/>
            </a:srgbClr>
          </a:solidFill>
          <a:ln>
            <a:noFill/>
          </a:ln>
        </p:spPr>
        <p:txBody>
          <a:bodyPr spcFirstLastPara="1" wrap="square" lIns="108800" tIns="108800" rIns="108800" bIns="108800" anchor="ctr" anchorCtr="0">
            <a:normAutofit/>
          </a:bodyPr>
          <a:lstStyle>
            <a:lvl1pPr marL="457200" lvl="0" indent="-228600" algn="l">
              <a:lnSpc>
                <a:spcPct val="150000"/>
              </a:lnSpc>
              <a:spcBef>
                <a:spcPts val="600"/>
              </a:spcBef>
              <a:spcAft>
                <a:spcPts val="0"/>
              </a:spcAft>
              <a:buClr>
                <a:srgbClr val="FFFFFF"/>
              </a:buClr>
              <a:buSzPts val="7600"/>
              <a:buFont typeface="Quattrocento Sans"/>
              <a:buNone/>
              <a:defRPr>
                <a:solidFill>
                  <a:srgbClr val="FFFFFF"/>
                </a:solidFill>
              </a:defRPr>
            </a:lvl1pPr>
            <a:lvl2pPr marL="914400" lvl="1" indent="-711200" algn="l">
              <a:lnSpc>
                <a:spcPct val="150000"/>
              </a:lnSpc>
              <a:spcBef>
                <a:spcPts val="600"/>
              </a:spcBef>
              <a:spcAft>
                <a:spcPts val="0"/>
              </a:spcAft>
              <a:buClr>
                <a:srgbClr val="FFFFFF"/>
              </a:buClr>
              <a:buSzPts val="7600"/>
              <a:buFont typeface="Quattrocento Sans"/>
              <a:buChar char="•"/>
              <a:defRPr>
                <a:solidFill>
                  <a:srgbClr val="FFFFFF"/>
                </a:solidFill>
              </a:defRPr>
            </a:lvl2pPr>
            <a:lvl3pPr marL="1371600" lvl="2" indent="-711200" algn="l">
              <a:lnSpc>
                <a:spcPct val="150000"/>
              </a:lnSpc>
              <a:spcBef>
                <a:spcPts val="600"/>
              </a:spcBef>
              <a:spcAft>
                <a:spcPts val="0"/>
              </a:spcAft>
              <a:buClr>
                <a:srgbClr val="FFFFFF"/>
              </a:buClr>
              <a:buSzPts val="7600"/>
              <a:buFont typeface="Quattrocento Sans"/>
              <a:buChar char="•"/>
              <a:defRPr>
                <a:solidFill>
                  <a:srgbClr val="FFFFFF"/>
                </a:solidFill>
              </a:defRPr>
            </a:lvl3pPr>
            <a:lvl4pPr marL="1828800" lvl="3" indent="-711200" algn="l">
              <a:lnSpc>
                <a:spcPct val="150000"/>
              </a:lnSpc>
              <a:spcBef>
                <a:spcPts val="600"/>
              </a:spcBef>
              <a:spcAft>
                <a:spcPts val="0"/>
              </a:spcAft>
              <a:buClr>
                <a:srgbClr val="FFFFFF"/>
              </a:buClr>
              <a:buSzPts val="7600"/>
              <a:buFont typeface="Quattrocento Sans"/>
              <a:buChar char="•"/>
              <a:defRPr>
                <a:solidFill>
                  <a:srgbClr val="FFFFFF"/>
                </a:solidFill>
              </a:defRPr>
            </a:lvl4pPr>
            <a:lvl5pPr marL="2286000" lvl="4" indent="-711200" algn="l">
              <a:lnSpc>
                <a:spcPct val="150000"/>
              </a:lnSpc>
              <a:spcBef>
                <a:spcPts val="600"/>
              </a:spcBef>
              <a:spcAft>
                <a:spcPts val="0"/>
              </a:spcAft>
              <a:buClr>
                <a:srgbClr val="FFFFFF"/>
              </a:buClr>
              <a:buSzPts val="7600"/>
              <a:buFont typeface="Quattrocento Sans"/>
              <a:buChar char="•"/>
              <a:defRPr>
                <a:solidFill>
                  <a:srgbClr val="FFFFFF"/>
                </a:solidFill>
              </a:defRPr>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
        <p:nvSpPr>
          <p:cNvPr id="2" name="Google Shape;380;g26f8799ad0c_0_294">
            <a:extLst>
              <a:ext uri="{FF2B5EF4-FFF2-40B4-BE49-F238E27FC236}">
                <a16:creationId xmlns:a16="http://schemas.microsoft.com/office/drawing/2014/main" id="{A60BD2C5-A834-C48E-E927-F6BF088CEB36}"/>
              </a:ext>
            </a:extLst>
          </p:cNvPr>
          <p:cNvSpPr txBox="1"/>
          <p:nvPr userDrawn="1"/>
        </p:nvSpPr>
        <p:spPr>
          <a:xfrm>
            <a:off x="12767094" y="12788809"/>
            <a:ext cx="1119007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entury Gothic"/>
              <a:buNone/>
            </a:pPr>
            <a:r>
              <a:rPr lang="en-US" sz="2400" b="0" i="0" u="none" strike="noStrike" cap="none" dirty="0">
                <a:solidFill>
                  <a:srgbClr val="000000"/>
                </a:solidFill>
                <a:latin typeface="Century Gothic"/>
                <a:ea typeface="Century Gothic"/>
                <a:cs typeface="Century Gothic"/>
                <a:sym typeface="Century Gothic"/>
              </a:rPr>
              <a:t>Cole – 2024 BIF Research Symposium and Convention  – June 11, 2024 - </a:t>
            </a:r>
            <a:fld id="{00000000-1234-1234-1234-123412341234}" type="slidenum">
              <a:rPr lang="en-US" sz="2400" b="0" i="0" u="none" strike="noStrike" cap="none">
                <a:solidFill>
                  <a:srgbClr val="000000"/>
                </a:solidFill>
                <a:latin typeface="Century Gothic"/>
                <a:ea typeface="Century Gothic"/>
                <a:cs typeface="Century Gothic"/>
                <a:sym typeface="Century Gothic"/>
              </a:rPr>
              <a:t>‹#›</a:t>
            </a:fld>
            <a:endParaRPr sz="2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3"/>
        <p:cNvGrpSpPr/>
        <p:nvPr/>
      </p:nvGrpSpPr>
      <p:grpSpPr>
        <a:xfrm>
          <a:off x="0" y="0"/>
          <a:ext cx="0" cy="0"/>
          <a:chOff x="0" y="0"/>
          <a:chExt cx="0" cy="0"/>
        </a:xfrm>
      </p:grpSpPr>
      <p:sp>
        <p:nvSpPr>
          <p:cNvPr id="44" name="Google Shape;44;p67"/>
          <p:cNvSpPr txBox="1">
            <a:spLocks noGrp="1"/>
          </p:cNvSpPr>
          <p:nvPr>
            <p:ph type="title"/>
          </p:nvPr>
        </p:nvSpPr>
        <p:spPr>
          <a:xfrm>
            <a:off x="1023802" y="9337302"/>
            <a:ext cx="22125918" cy="1133477"/>
          </a:xfrm>
          <a:prstGeom prst="rect">
            <a:avLst/>
          </a:prstGeom>
          <a:noFill/>
          <a:ln>
            <a:noFill/>
          </a:ln>
        </p:spPr>
        <p:txBody>
          <a:bodyPr spcFirstLastPara="1" wrap="square" lIns="108800" tIns="108800" rIns="108800" bIns="108800" anchor="b" anchorCtr="0">
            <a:normAutofit/>
          </a:bodyPr>
          <a:lstStyle>
            <a:lvl1pPr lvl="0" algn="l">
              <a:lnSpc>
                <a:spcPct val="100000"/>
              </a:lnSpc>
              <a:spcBef>
                <a:spcPts val="0"/>
              </a:spcBef>
              <a:spcAft>
                <a:spcPts val="0"/>
              </a:spcAft>
              <a:buClr>
                <a:srgbClr val="000000"/>
              </a:buClr>
              <a:buSzPts val="4800"/>
              <a:buFont typeface="Quattrocento Sans"/>
              <a:buNone/>
              <a:defRPr sz="4800" b="1"/>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5" name="Google Shape;45;p67"/>
          <p:cNvSpPr>
            <a:spLocks noGrp="1"/>
          </p:cNvSpPr>
          <p:nvPr>
            <p:ph type="pic" idx="2"/>
          </p:nvPr>
        </p:nvSpPr>
        <p:spPr>
          <a:xfrm>
            <a:off x="0" y="0"/>
            <a:ext cx="24368125" cy="9455150"/>
          </a:xfrm>
          <a:prstGeom prst="rect">
            <a:avLst/>
          </a:prstGeom>
          <a:noFill/>
          <a:ln>
            <a:noFill/>
          </a:ln>
        </p:spPr>
      </p:sp>
      <p:sp>
        <p:nvSpPr>
          <p:cNvPr id="46" name="Google Shape;46;p67"/>
          <p:cNvSpPr txBox="1">
            <a:spLocks noGrp="1"/>
          </p:cNvSpPr>
          <p:nvPr>
            <p:ph type="body" idx="1"/>
          </p:nvPr>
        </p:nvSpPr>
        <p:spPr>
          <a:xfrm>
            <a:off x="1023800" y="10196834"/>
            <a:ext cx="22125921" cy="1551640"/>
          </a:xfrm>
          <a:prstGeom prst="rect">
            <a:avLst/>
          </a:prstGeom>
          <a:noFill/>
          <a:ln>
            <a:noFill/>
          </a:ln>
        </p:spPr>
        <p:txBody>
          <a:bodyPr spcFirstLastPara="1" wrap="square" lIns="108800" tIns="108800" rIns="108800" bIns="108800" anchor="t" anchorCtr="0">
            <a:normAutofit/>
          </a:bodyPr>
          <a:lstStyle>
            <a:lvl1pPr marL="457200" lvl="0" indent="-228600" algn="l">
              <a:lnSpc>
                <a:spcPct val="150000"/>
              </a:lnSpc>
              <a:spcBef>
                <a:spcPts val="600"/>
              </a:spcBef>
              <a:spcAft>
                <a:spcPts val="0"/>
              </a:spcAft>
              <a:buClr>
                <a:srgbClr val="000000"/>
              </a:buClr>
              <a:buSzPts val="3300"/>
              <a:buFont typeface="Quattrocento Sans"/>
              <a:buNone/>
              <a:defRPr sz="3300"/>
            </a:lvl1pPr>
            <a:lvl2pPr marL="914400" lvl="1" indent="-228600" algn="l">
              <a:lnSpc>
                <a:spcPct val="150000"/>
              </a:lnSpc>
              <a:spcBef>
                <a:spcPts val="600"/>
              </a:spcBef>
              <a:spcAft>
                <a:spcPts val="0"/>
              </a:spcAft>
              <a:buClr>
                <a:srgbClr val="000000"/>
              </a:buClr>
              <a:buSzPts val="3300"/>
              <a:buFont typeface="Quattrocento Sans"/>
              <a:buNone/>
              <a:defRPr sz="3300"/>
            </a:lvl2pPr>
            <a:lvl3pPr marL="1371600" lvl="2" indent="-228600" algn="l">
              <a:lnSpc>
                <a:spcPct val="150000"/>
              </a:lnSpc>
              <a:spcBef>
                <a:spcPts val="600"/>
              </a:spcBef>
              <a:spcAft>
                <a:spcPts val="0"/>
              </a:spcAft>
              <a:buClr>
                <a:srgbClr val="000000"/>
              </a:buClr>
              <a:buSzPts val="3300"/>
              <a:buFont typeface="Quattrocento Sans"/>
              <a:buNone/>
              <a:defRPr sz="3300"/>
            </a:lvl3pPr>
            <a:lvl4pPr marL="1828800" lvl="3" indent="-228600" algn="l">
              <a:lnSpc>
                <a:spcPct val="150000"/>
              </a:lnSpc>
              <a:spcBef>
                <a:spcPts val="600"/>
              </a:spcBef>
              <a:spcAft>
                <a:spcPts val="0"/>
              </a:spcAft>
              <a:buClr>
                <a:srgbClr val="000000"/>
              </a:buClr>
              <a:buSzPts val="3300"/>
              <a:buFont typeface="Quattrocento Sans"/>
              <a:buNone/>
              <a:defRPr sz="3300"/>
            </a:lvl4pPr>
            <a:lvl5pPr marL="2286000" lvl="4" indent="-228600" algn="l">
              <a:lnSpc>
                <a:spcPct val="150000"/>
              </a:lnSpc>
              <a:spcBef>
                <a:spcPts val="600"/>
              </a:spcBef>
              <a:spcAft>
                <a:spcPts val="0"/>
              </a:spcAft>
              <a:buClr>
                <a:srgbClr val="000000"/>
              </a:buClr>
              <a:buSzPts val="3300"/>
              <a:buFont typeface="Quattrocento Sans"/>
              <a:buNone/>
              <a:defRPr sz="3300"/>
            </a:lvl5pPr>
            <a:lvl6pPr marL="2743200" lvl="5" indent="-342900" algn="l">
              <a:lnSpc>
                <a:spcPct val="150000"/>
              </a:lnSpc>
              <a:spcBef>
                <a:spcPts val="600"/>
              </a:spcBef>
              <a:spcAft>
                <a:spcPts val="0"/>
              </a:spcAft>
              <a:buSzPts val="1800"/>
              <a:buChar char="•"/>
              <a:defRPr/>
            </a:lvl6pPr>
            <a:lvl7pPr marL="3200400" lvl="6" indent="-342900" algn="l">
              <a:lnSpc>
                <a:spcPct val="150000"/>
              </a:lnSpc>
              <a:spcBef>
                <a:spcPts val="600"/>
              </a:spcBef>
              <a:spcAft>
                <a:spcPts val="0"/>
              </a:spcAft>
              <a:buSzPts val="1800"/>
              <a:buChar char="•"/>
              <a:defRPr/>
            </a:lvl7pPr>
            <a:lvl8pPr marL="3657600" lvl="7" indent="-342900" algn="l">
              <a:lnSpc>
                <a:spcPct val="150000"/>
              </a:lnSpc>
              <a:spcBef>
                <a:spcPts val="600"/>
              </a:spcBef>
              <a:spcAft>
                <a:spcPts val="0"/>
              </a:spcAft>
              <a:buSzPts val="1800"/>
              <a:buChar char="•"/>
              <a:defRPr/>
            </a:lvl8pPr>
            <a:lvl9pPr marL="4114800" lvl="8" indent="-342900" algn="l">
              <a:lnSpc>
                <a:spcPct val="150000"/>
              </a:lnSpc>
              <a:spcBef>
                <a:spcPts val="60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IP-2017 Title and Blank" type="titleOnly">
  <p:cSld name="TITLE_ONLY">
    <p:spTree>
      <p:nvGrpSpPr>
        <p:cNvPr id="1" name="Shape 48"/>
        <p:cNvGrpSpPr/>
        <p:nvPr/>
      </p:nvGrpSpPr>
      <p:grpSpPr>
        <a:xfrm>
          <a:off x="0" y="0"/>
          <a:ext cx="0" cy="0"/>
          <a:chOff x="0" y="0"/>
          <a:chExt cx="0" cy="0"/>
        </a:xfrm>
      </p:grpSpPr>
      <p:sp>
        <p:nvSpPr>
          <p:cNvPr id="49" name="Google Shape;49;g26f8799ad0c_0_196"/>
          <p:cNvSpPr txBox="1">
            <a:spLocks noGrp="1"/>
          </p:cNvSpPr>
          <p:nvPr>
            <p:ph type="title"/>
          </p:nvPr>
        </p:nvSpPr>
        <p:spPr>
          <a:xfrm>
            <a:off x="974344" y="243840"/>
            <a:ext cx="22410300" cy="1279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None/>
              <a:defRPr/>
            </a:lvl1pPr>
            <a:lvl2pPr lvl="1" algn="l">
              <a:lnSpc>
                <a:spcPct val="100000"/>
              </a:lnSpc>
              <a:spcBef>
                <a:spcPts val="0"/>
              </a:spcBef>
              <a:spcAft>
                <a:spcPts val="0"/>
              </a:spcAft>
              <a:buSzPts val="8500"/>
              <a:buNone/>
              <a:defRPr/>
            </a:lvl2pPr>
            <a:lvl3pPr lvl="2" algn="l">
              <a:lnSpc>
                <a:spcPct val="100000"/>
              </a:lnSpc>
              <a:spcBef>
                <a:spcPts val="0"/>
              </a:spcBef>
              <a:spcAft>
                <a:spcPts val="0"/>
              </a:spcAft>
              <a:buSzPts val="8500"/>
              <a:buNone/>
              <a:defRPr/>
            </a:lvl3pPr>
            <a:lvl4pPr lvl="3" algn="l">
              <a:lnSpc>
                <a:spcPct val="100000"/>
              </a:lnSpc>
              <a:spcBef>
                <a:spcPts val="0"/>
              </a:spcBef>
              <a:spcAft>
                <a:spcPts val="0"/>
              </a:spcAft>
              <a:buSzPts val="8500"/>
              <a:buNone/>
              <a:defRPr/>
            </a:lvl4pPr>
            <a:lvl5pPr lvl="4" algn="l">
              <a:lnSpc>
                <a:spcPct val="100000"/>
              </a:lnSpc>
              <a:spcBef>
                <a:spcPts val="0"/>
              </a:spcBef>
              <a:spcAft>
                <a:spcPts val="0"/>
              </a:spcAft>
              <a:buSzPts val="8500"/>
              <a:buNone/>
              <a:defRPr/>
            </a:lvl5pPr>
            <a:lvl6pPr lvl="5" algn="l">
              <a:lnSpc>
                <a:spcPct val="100000"/>
              </a:lnSpc>
              <a:spcBef>
                <a:spcPts val="0"/>
              </a:spcBef>
              <a:spcAft>
                <a:spcPts val="0"/>
              </a:spcAft>
              <a:buSzPts val="8500"/>
              <a:buNone/>
              <a:defRPr/>
            </a:lvl6pPr>
            <a:lvl7pPr lvl="6" algn="l">
              <a:lnSpc>
                <a:spcPct val="100000"/>
              </a:lnSpc>
              <a:spcBef>
                <a:spcPts val="0"/>
              </a:spcBef>
              <a:spcAft>
                <a:spcPts val="0"/>
              </a:spcAft>
              <a:buSzPts val="8500"/>
              <a:buNone/>
              <a:defRPr/>
            </a:lvl7pPr>
            <a:lvl8pPr lvl="7" algn="l">
              <a:lnSpc>
                <a:spcPct val="100000"/>
              </a:lnSpc>
              <a:spcBef>
                <a:spcPts val="0"/>
              </a:spcBef>
              <a:spcAft>
                <a:spcPts val="0"/>
              </a:spcAft>
              <a:buSzPts val="8500"/>
              <a:buNone/>
              <a:defRPr/>
            </a:lvl8pPr>
            <a:lvl9pPr lvl="8" algn="l">
              <a:lnSpc>
                <a:spcPct val="100000"/>
              </a:lnSpc>
              <a:spcBef>
                <a:spcPts val="0"/>
              </a:spcBef>
              <a:spcAft>
                <a:spcPts val="0"/>
              </a:spcAft>
              <a:buSzPts val="8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IP-2017 Title and Content2">
  <p:cSld name="AIP-2017 Title and Content2">
    <p:spTree>
      <p:nvGrpSpPr>
        <p:cNvPr id="1" name="Shape 51"/>
        <p:cNvGrpSpPr/>
        <p:nvPr/>
      </p:nvGrpSpPr>
      <p:grpSpPr>
        <a:xfrm>
          <a:off x="0" y="0"/>
          <a:ext cx="0" cy="0"/>
          <a:chOff x="0" y="0"/>
          <a:chExt cx="0" cy="0"/>
        </a:xfrm>
      </p:grpSpPr>
      <p:sp>
        <p:nvSpPr>
          <p:cNvPr id="52" name="Google Shape;52;g26f8799ad0c_0_198"/>
          <p:cNvSpPr txBox="1">
            <a:spLocks noGrp="1"/>
          </p:cNvSpPr>
          <p:nvPr>
            <p:ph type="title"/>
          </p:nvPr>
        </p:nvSpPr>
        <p:spPr>
          <a:xfrm>
            <a:off x="974344" y="243840"/>
            <a:ext cx="22410300" cy="1279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None/>
              <a:defRPr/>
            </a:lvl1pPr>
            <a:lvl2pPr lvl="1" algn="l">
              <a:lnSpc>
                <a:spcPct val="100000"/>
              </a:lnSpc>
              <a:spcBef>
                <a:spcPts val="0"/>
              </a:spcBef>
              <a:spcAft>
                <a:spcPts val="0"/>
              </a:spcAft>
              <a:buSzPts val="8500"/>
              <a:buNone/>
              <a:defRPr/>
            </a:lvl2pPr>
            <a:lvl3pPr lvl="2" algn="l">
              <a:lnSpc>
                <a:spcPct val="100000"/>
              </a:lnSpc>
              <a:spcBef>
                <a:spcPts val="0"/>
              </a:spcBef>
              <a:spcAft>
                <a:spcPts val="0"/>
              </a:spcAft>
              <a:buSzPts val="8500"/>
              <a:buNone/>
              <a:defRPr/>
            </a:lvl3pPr>
            <a:lvl4pPr lvl="3" algn="l">
              <a:lnSpc>
                <a:spcPct val="100000"/>
              </a:lnSpc>
              <a:spcBef>
                <a:spcPts val="0"/>
              </a:spcBef>
              <a:spcAft>
                <a:spcPts val="0"/>
              </a:spcAft>
              <a:buSzPts val="8500"/>
              <a:buNone/>
              <a:defRPr/>
            </a:lvl4pPr>
            <a:lvl5pPr lvl="4" algn="l">
              <a:lnSpc>
                <a:spcPct val="100000"/>
              </a:lnSpc>
              <a:spcBef>
                <a:spcPts val="0"/>
              </a:spcBef>
              <a:spcAft>
                <a:spcPts val="0"/>
              </a:spcAft>
              <a:buSzPts val="8500"/>
              <a:buNone/>
              <a:defRPr/>
            </a:lvl5pPr>
            <a:lvl6pPr lvl="5" algn="l">
              <a:lnSpc>
                <a:spcPct val="100000"/>
              </a:lnSpc>
              <a:spcBef>
                <a:spcPts val="0"/>
              </a:spcBef>
              <a:spcAft>
                <a:spcPts val="0"/>
              </a:spcAft>
              <a:buSzPts val="8500"/>
              <a:buNone/>
              <a:defRPr/>
            </a:lvl6pPr>
            <a:lvl7pPr lvl="6" algn="l">
              <a:lnSpc>
                <a:spcPct val="100000"/>
              </a:lnSpc>
              <a:spcBef>
                <a:spcPts val="0"/>
              </a:spcBef>
              <a:spcAft>
                <a:spcPts val="0"/>
              </a:spcAft>
              <a:buSzPts val="8500"/>
              <a:buNone/>
              <a:defRPr/>
            </a:lvl7pPr>
            <a:lvl8pPr lvl="7" algn="l">
              <a:lnSpc>
                <a:spcPct val="100000"/>
              </a:lnSpc>
              <a:spcBef>
                <a:spcPts val="0"/>
              </a:spcBef>
              <a:spcAft>
                <a:spcPts val="0"/>
              </a:spcAft>
              <a:buSzPts val="8500"/>
              <a:buNone/>
              <a:defRPr/>
            </a:lvl8pPr>
            <a:lvl9pPr lvl="8" algn="l">
              <a:lnSpc>
                <a:spcPct val="100000"/>
              </a:lnSpc>
              <a:spcBef>
                <a:spcPts val="0"/>
              </a:spcBef>
              <a:spcAft>
                <a:spcPts val="0"/>
              </a:spcAft>
              <a:buSzPts val="8500"/>
              <a:buNone/>
              <a:defRPr/>
            </a:lvl9pPr>
          </a:lstStyle>
          <a:p>
            <a:endParaRPr/>
          </a:p>
        </p:txBody>
      </p:sp>
      <p:sp>
        <p:nvSpPr>
          <p:cNvPr id="53" name="Google Shape;53;g26f8799ad0c_0_198"/>
          <p:cNvSpPr txBox="1">
            <a:spLocks noGrp="1"/>
          </p:cNvSpPr>
          <p:nvPr>
            <p:ph type="body" idx="1"/>
          </p:nvPr>
        </p:nvSpPr>
        <p:spPr>
          <a:xfrm>
            <a:off x="974344" y="2438400"/>
            <a:ext cx="10717500" cy="10241700"/>
          </a:xfrm>
          <a:prstGeom prst="rect">
            <a:avLst/>
          </a:prstGeom>
          <a:noFill/>
          <a:ln>
            <a:noFill/>
          </a:ln>
        </p:spPr>
        <p:txBody>
          <a:bodyPr spcFirstLastPara="1" wrap="square" lIns="0" tIns="0" rIns="0" bIns="0" anchor="t" anchorCtr="0">
            <a:noAutofit/>
          </a:bodyPr>
          <a:lstStyle>
            <a:lvl1pPr marL="457200" lvl="0" indent="-635000" algn="l">
              <a:lnSpc>
                <a:spcPct val="104166"/>
              </a:lnSpc>
              <a:spcBef>
                <a:spcPts val="0"/>
              </a:spcBef>
              <a:spcAft>
                <a:spcPts val="0"/>
              </a:spcAft>
              <a:buClr>
                <a:schemeClr val="dk1"/>
              </a:buClr>
              <a:buSzPts val="6400"/>
              <a:buChar char="•"/>
              <a:defRPr sz="6400"/>
            </a:lvl1pPr>
            <a:lvl2pPr marL="914400" lvl="1" indent="-635000" algn="l">
              <a:lnSpc>
                <a:spcPct val="104166"/>
              </a:lnSpc>
              <a:spcBef>
                <a:spcPts val="3200"/>
              </a:spcBef>
              <a:spcAft>
                <a:spcPts val="0"/>
              </a:spcAft>
              <a:buClr>
                <a:schemeClr val="dk1"/>
              </a:buClr>
              <a:buSzPts val="6400"/>
              <a:buChar char="•"/>
              <a:defRPr sz="6400"/>
            </a:lvl2pPr>
            <a:lvl3pPr marL="1371600" lvl="2" indent="-635000" algn="l">
              <a:lnSpc>
                <a:spcPct val="104166"/>
              </a:lnSpc>
              <a:spcBef>
                <a:spcPts val="3200"/>
              </a:spcBef>
              <a:spcAft>
                <a:spcPts val="0"/>
              </a:spcAft>
              <a:buClr>
                <a:schemeClr val="dk1"/>
              </a:buClr>
              <a:buSzPts val="6400"/>
              <a:buChar char="•"/>
              <a:defRPr sz="6400"/>
            </a:lvl3pPr>
            <a:lvl4pPr marL="1828800" lvl="3" indent="-533400" algn="l">
              <a:lnSpc>
                <a:spcPct val="150000"/>
              </a:lnSpc>
              <a:spcBef>
                <a:spcPts val="3200"/>
              </a:spcBef>
              <a:spcAft>
                <a:spcPts val="0"/>
              </a:spcAft>
              <a:buClr>
                <a:schemeClr val="dk1"/>
              </a:buClr>
              <a:buSzPts val="4800"/>
              <a:buChar char="•"/>
              <a:defRPr sz="4800"/>
            </a:lvl4pPr>
            <a:lvl5pPr marL="2286000" lvl="4" indent="-533400" algn="l">
              <a:lnSpc>
                <a:spcPct val="150000"/>
              </a:lnSpc>
              <a:spcBef>
                <a:spcPts val="1000"/>
              </a:spcBef>
              <a:spcAft>
                <a:spcPts val="0"/>
              </a:spcAft>
              <a:buClr>
                <a:schemeClr val="dk1"/>
              </a:buClr>
              <a:buSzPts val="4800"/>
              <a:buChar char="•"/>
              <a:defRPr sz="4800"/>
            </a:lvl5pPr>
            <a:lvl6pPr marL="2743200" lvl="5" indent="-533400" algn="l">
              <a:lnSpc>
                <a:spcPct val="150000"/>
              </a:lnSpc>
              <a:spcBef>
                <a:spcPts val="1000"/>
              </a:spcBef>
              <a:spcAft>
                <a:spcPts val="0"/>
              </a:spcAft>
              <a:buClr>
                <a:schemeClr val="dk1"/>
              </a:buClr>
              <a:buSzPts val="4800"/>
              <a:buChar char="•"/>
              <a:defRPr sz="4800"/>
            </a:lvl6pPr>
            <a:lvl7pPr marL="3200400" lvl="6" indent="-533400" algn="l">
              <a:lnSpc>
                <a:spcPct val="150000"/>
              </a:lnSpc>
              <a:spcBef>
                <a:spcPts val="1000"/>
              </a:spcBef>
              <a:spcAft>
                <a:spcPts val="0"/>
              </a:spcAft>
              <a:buClr>
                <a:schemeClr val="dk1"/>
              </a:buClr>
              <a:buSzPts val="4800"/>
              <a:buChar char="•"/>
              <a:defRPr sz="4800"/>
            </a:lvl7pPr>
            <a:lvl8pPr marL="3657600" lvl="7" indent="-533400" algn="l">
              <a:lnSpc>
                <a:spcPct val="150000"/>
              </a:lnSpc>
              <a:spcBef>
                <a:spcPts val="1000"/>
              </a:spcBef>
              <a:spcAft>
                <a:spcPts val="0"/>
              </a:spcAft>
              <a:buClr>
                <a:schemeClr val="dk1"/>
              </a:buClr>
              <a:buSzPts val="4800"/>
              <a:buChar char="•"/>
              <a:defRPr sz="4800"/>
            </a:lvl8pPr>
            <a:lvl9pPr marL="4114800" lvl="8" indent="-533400" algn="l">
              <a:lnSpc>
                <a:spcPct val="150000"/>
              </a:lnSpc>
              <a:spcBef>
                <a:spcPts val="1000"/>
              </a:spcBef>
              <a:spcAft>
                <a:spcPts val="0"/>
              </a:spcAft>
              <a:buClr>
                <a:schemeClr val="dk1"/>
              </a:buClr>
              <a:buSzPts val="4800"/>
              <a:buChar char="•"/>
              <a:defRPr sz="4800"/>
            </a:lvl9pPr>
          </a:lstStyle>
          <a:p>
            <a:endParaRPr/>
          </a:p>
        </p:txBody>
      </p:sp>
      <p:sp>
        <p:nvSpPr>
          <p:cNvPr id="54" name="Google Shape;54;g26f8799ad0c_0_198"/>
          <p:cNvSpPr txBox="1">
            <a:spLocks noGrp="1"/>
          </p:cNvSpPr>
          <p:nvPr>
            <p:ph type="body" idx="2"/>
          </p:nvPr>
        </p:nvSpPr>
        <p:spPr>
          <a:xfrm>
            <a:off x="12666472" y="2438400"/>
            <a:ext cx="10717500" cy="10241700"/>
          </a:xfrm>
          <a:prstGeom prst="rect">
            <a:avLst/>
          </a:prstGeom>
          <a:noFill/>
          <a:ln>
            <a:noFill/>
          </a:ln>
        </p:spPr>
        <p:txBody>
          <a:bodyPr spcFirstLastPara="1" wrap="square" lIns="0" tIns="0" rIns="0" bIns="0" anchor="t" anchorCtr="0">
            <a:noAutofit/>
          </a:bodyPr>
          <a:lstStyle>
            <a:lvl1pPr marL="457200" lvl="0" indent="-635000" algn="l">
              <a:lnSpc>
                <a:spcPct val="104166"/>
              </a:lnSpc>
              <a:spcBef>
                <a:spcPts val="0"/>
              </a:spcBef>
              <a:spcAft>
                <a:spcPts val="0"/>
              </a:spcAft>
              <a:buClr>
                <a:schemeClr val="dk1"/>
              </a:buClr>
              <a:buSzPts val="6400"/>
              <a:buChar char="•"/>
              <a:defRPr sz="6400"/>
            </a:lvl1pPr>
            <a:lvl2pPr marL="914400" lvl="1" indent="-635000" algn="l">
              <a:lnSpc>
                <a:spcPct val="104166"/>
              </a:lnSpc>
              <a:spcBef>
                <a:spcPts val="3200"/>
              </a:spcBef>
              <a:spcAft>
                <a:spcPts val="0"/>
              </a:spcAft>
              <a:buClr>
                <a:schemeClr val="dk1"/>
              </a:buClr>
              <a:buSzPts val="6400"/>
              <a:buChar char="•"/>
              <a:defRPr sz="6400"/>
            </a:lvl2pPr>
            <a:lvl3pPr marL="1371600" lvl="2" indent="-635000" algn="l">
              <a:lnSpc>
                <a:spcPct val="104166"/>
              </a:lnSpc>
              <a:spcBef>
                <a:spcPts val="3200"/>
              </a:spcBef>
              <a:spcAft>
                <a:spcPts val="0"/>
              </a:spcAft>
              <a:buClr>
                <a:schemeClr val="dk1"/>
              </a:buClr>
              <a:buSzPts val="6400"/>
              <a:buChar char="•"/>
              <a:defRPr sz="6400"/>
            </a:lvl3pPr>
            <a:lvl4pPr marL="1828800" lvl="3" indent="-533400" algn="l">
              <a:lnSpc>
                <a:spcPct val="150000"/>
              </a:lnSpc>
              <a:spcBef>
                <a:spcPts val="3200"/>
              </a:spcBef>
              <a:spcAft>
                <a:spcPts val="0"/>
              </a:spcAft>
              <a:buClr>
                <a:schemeClr val="dk1"/>
              </a:buClr>
              <a:buSzPts val="4800"/>
              <a:buChar char="•"/>
              <a:defRPr sz="4800"/>
            </a:lvl4pPr>
            <a:lvl5pPr marL="2286000" lvl="4" indent="-533400" algn="l">
              <a:lnSpc>
                <a:spcPct val="150000"/>
              </a:lnSpc>
              <a:spcBef>
                <a:spcPts val="1000"/>
              </a:spcBef>
              <a:spcAft>
                <a:spcPts val="0"/>
              </a:spcAft>
              <a:buClr>
                <a:schemeClr val="dk1"/>
              </a:buClr>
              <a:buSzPts val="4800"/>
              <a:buChar char="•"/>
              <a:defRPr sz="4800"/>
            </a:lvl5pPr>
            <a:lvl6pPr marL="2743200" lvl="5" indent="-533400" algn="l">
              <a:lnSpc>
                <a:spcPct val="150000"/>
              </a:lnSpc>
              <a:spcBef>
                <a:spcPts val="1000"/>
              </a:spcBef>
              <a:spcAft>
                <a:spcPts val="0"/>
              </a:spcAft>
              <a:buClr>
                <a:schemeClr val="dk1"/>
              </a:buClr>
              <a:buSzPts val="4800"/>
              <a:buChar char="•"/>
              <a:defRPr sz="4800"/>
            </a:lvl6pPr>
            <a:lvl7pPr marL="3200400" lvl="6" indent="-533400" algn="l">
              <a:lnSpc>
                <a:spcPct val="150000"/>
              </a:lnSpc>
              <a:spcBef>
                <a:spcPts val="1000"/>
              </a:spcBef>
              <a:spcAft>
                <a:spcPts val="0"/>
              </a:spcAft>
              <a:buClr>
                <a:schemeClr val="dk1"/>
              </a:buClr>
              <a:buSzPts val="4800"/>
              <a:buChar char="•"/>
              <a:defRPr sz="4800"/>
            </a:lvl7pPr>
            <a:lvl8pPr marL="3657600" lvl="7" indent="-533400" algn="l">
              <a:lnSpc>
                <a:spcPct val="150000"/>
              </a:lnSpc>
              <a:spcBef>
                <a:spcPts val="1000"/>
              </a:spcBef>
              <a:spcAft>
                <a:spcPts val="0"/>
              </a:spcAft>
              <a:buClr>
                <a:schemeClr val="dk1"/>
              </a:buClr>
              <a:buSzPts val="4800"/>
              <a:buChar char="•"/>
              <a:defRPr sz="4800"/>
            </a:lvl8pPr>
            <a:lvl9pPr marL="4114800" lvl="8" indent="-533400" algn="l">
              <a:lnSpc>
                <a:spcPct val="150000"/>
              </a:lnSpc>
              <a:spcBef>
                <a:spcPts val="1000"/>
              </a:spcBef>
              <a:spcAft>
                <a:spcPts val="0"/>
              </a:spcAft>
              <a:buClr>
                <a:schemeClr val="dk1"/>
              </a:buClr>
              <a:buSzPts val="4800"/>
              <a:buChar char="•"/>
              <a:defRPr sz="48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bg>
      <p:bgPr>
        <a:solidFill>
          <a:schemeClr val="lt1"/>
        </a:solidFill>
        <a:effectLst/>
      </p:bgPr>
    </p:bg>
    <p:spTree>
      <p:nvGrpSpPr>
        <p:cNvPr id="1" name="Shape 74"/>
        <p:cNvGrpSpPr/>
        <p:nvPr/>
      </p:nvGrpSpPr>
      <p:grpSpPr>
        <a:xfrm>
          <a:off x="0" y="0"/>
          <a:ext cx="0" cy="0"/>
          <a:chOff x="0" y="0"/>
          <a:chExt cx="0" cy="0"/>
        </a:xfrm>
      </p:grpSpPr>
      <p:sp>
        <p:nvSpPr>
          <p:cNvPr id="75" name="Google Shape;75;g27280f0808f_0_256"/>
          <p:cNvSpPr txBox="1">
            <a:spLocks noGrp="1"/>
          </p:cNvSpPr>
          <p:nvPr>
            <p:ph type="title"/>
          </p:nvPr>
        </p:nvSpPr>
        <p:spPr>
          <a:xfrm>
            <a:off x="1674654" y="730250"/>
            <a:ext cx="21009300" cy="2651400"/>
          </a:xfrm>
          <a:prstGeom prst="rect">
            <a:avLst/>
          </a:prstGeom>
          <a:noFill/>
          <a:ln>
            <a:noFill/>
          </a:ln>
        </p:spPr>
        <p:txBody>
          <a:bodyPr spcFirstLastPara="1" wrap="square" lIns="182725" tIns="91325" rIns="182725" bIns="91325" anchor="ctr" anchorCtr="0">
            <a:normAutofit/>
          </a:bodyPr>
          <a:lstStyle>
            <a:lvl1pPr lvl="0" algn="l" rtl="0">
              <a:lnSpc>
                <a:spcPct val="90000"/>
              </a:lnSpc>
              <a:spcBef>
                <a:spcPts val="0"/>
              </a:spcBef>
              <a:spcAft>
                <a:spcPts val="0"/>
              </a:spcAft>
              <a:buClr>
                <a:schemeClr val="dk2"/>
              </a:buClr>
              <a:buSzPts val="36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76" name="Google Shape;76;g27280f0808f_0_256"/>
          <p:cNvSpPr txBox="1">
            <a:spLocks noGrp="1"/>
          </p:cNvSpPr>
          <p:nvPr>
            <p:ph type="body" idx="1"/>
          </p:nvPr>
        </p:nvSpPr>
        <p:spPr>
          <a:xfrm>
            <a:off x="1674654" y="3651250"/>
            <a:ext cx="21009300" cy="8702400"/>
          </a:xfrm>
          <a:prstGeom prst="rect">
            <a:avLst/>
          </a:prstGeom>
          <a:noFill/>
          <a:ln>
            <a:noFill/>
          </a:ln>
        </p:spPr>
        <p:txBody>
          <a:bodyPr spcFirstLastPara="1" wrap="square" lIns="182725" tIns="91325" rIns="182725" bIns="91325" anchor="t" anchorCtr="0">
            <a:normAutofit/>
          </a:bodyPr>
          <a:lstStyle>
            <a:lvl1pPr marL="457200" marR="0" lvl="0" indent="-584200" algn="l" rtl="0">
              <a:lnSpc>
                <a:spcPct val="90000"/>
              </a:lnSpc>
              <a:spcBef>
                <a:spcPts val="2000"/>
              </a:spcBef>
              <a:spcAft>
                <a:spcPts val="0"/>
              </a:spcAft>
              <a:buClr>
                <a:schemeClr val="accent6"/>
              </a:buClr>
              <a:buSzPts val="5600"/>
              <a:buFont typeface="Arial"/>
              <a:buChar char="•"/>
              <a:defRPr sz="5600" b="0" i="0" u="none" strike="noStrike" cap="none">
                <a:solidFill>
                  <a:schemeClr val="accent6"/>
                </a:solidFill>
                <a:latin typeface="Leelawadee"/>
                <a:ea typeface="Leelawadee"/>
                <a:cs typeface="Leelawadee"/>
                <a:sym typeface="Leelawadee"/>
              </a:defRPr>
            </a:lvl1pPr>
            <a:lvl2pPr marL="914400" marR="0" lvl="1" indent="-533400" algn="l" rtl="0">
              <a:lnSpc>
                <a:spcPct val="90000"/>
              </a:lnSpc>
              <a:spcBef>
                <a:spcPts val="1000"/>
              </a:spcBef>
              <a:spcAft>
                <a:spcPts val="0"/>
              </a:spcAft>
              <a:buClr>
                <a:schemeClr val="accent6"/>
              </a:buClr>
              <a:buSzPts val="4800"/>
              <a:buFont typeface="Arial"/>
              <a:buChar char="•"/>
              <a:defRPr sz="4800" b="0" i="0" u="none" strike="noStrike" cap="none">
                <a:solidFill>
                  <a:schemeClr val="accent6"/>
                </a:solidFill>
                <a:latin typeface="Leelawadee"/>
                <a:ea typeface="Leelawadee"/>
                <a:cs typeface="Leelawadee"/>
                <a:sym typeface="Leelawadee"/>
              </a:defRPr>
            </a:lvl2pPr>
            <a:lvl3pPr marL="1371600" marR="0" lvl="2" indent="-482600" algn="l" rtl="0">
              <a:lnSpc>
                <a:spcPct val="90000"/>
              </a:lnSpc>
              <a:spcBef>
                <a:spcPts val="1000"/>
              </a:spcBef>
              <a:spcAft>
                <a:spcPts val="0"/>
              </a:spcAft>
              <a:buClr>
                <a:schemeClr val="accent6"/>
              </a:buClr>
              <a:buSzPts val="4000"/>
              <a:buFont typeface="Arial"/>
              <a:buChar char="•"/>
              <a:defRPr sz="4000" b="0" i="0" u="none" strike="noStrike" cap="none">
                <a:solidFill>
                  <a:schemeClr val="accent6"/>
                </a:solidFill>
                <a:latin typeface="Leelawadee"/>
                <a:ea typeface="Leelawadee"/>
                <a:cs typeface="Leelawadee"/>
                <a:sym typeface="Leelawadee"/>
              </a:defRPr>
            </a:lvl3pPr>
            <a:lvl4pPr marL="1828800" marR="0" lvl="3" indent="-457200" algn="l" rtl="0">
              <a:lnSpc>
                <a:spcPct val="90000"/>
              </a:lnSpc>
              <a:spcBef>
                <a:spcPts val="1000"/>
              </a:spcBef>
              <a:spcAft>
                <a:spcPts val="0"/>
              </a:spcAft>
              <a:buClr>
                <a:schemeClr val="accent6"/>
              </a:buClr>
              <a:buSzPts val="3600"/>
              <a:buFont typeface="Arial"/>
              <a:buChar char="•"/>
              <a:defRPr sz="3600" b="0" i="0" u="none" strike="noStrike" cap="none">
                <a:solidFill>
                  <a:schemeClr val="accent6"/>
                </a:solidFill>
                <a:latin typeface="Leelawadee"/>
                <a:ea typeface="Leelawadee"/>
                <a:cs typeface="Leelawadee"/>
                <a:sym typeface="Leelawadee"/>
              </a:defRPr>
            </a:lvl4pPr>
            <a:lvl5pPr marL="2286000" marR="0" lvl="4" indent="-457200" algn="l" rtl="0">
              <a:lnSpc>
                <a:spcPct val="90000"/>
              </a:lnSpc>
              <a:spcBef>
                <a:spcPts val="1000"/>
              </a:spcBef>
              <a:spcAft>
                <a:spcPts val="0"/>
              </a:spcAft>
              <a:buClr>
                <a:schemeClr val="accent6"/>
              </a:buClr>
              <a:buSzPts val="3600"/>
              <a:buFont typeface="Arial"/>
              <a:buChar char="•"/>
              <a:defRPr sz="3600" b="0" i="0" u="none" strike="noStrike" cap="none">
                <a:solidFill>
                  <a:schemeClr val="accent6"/>
                </a:solidFill>
                <a:latin typeface="Leelawadee"/>
                <a:ea typeface="Leelawadee"/>
                <a:cs typeface="Leelawadee"/>
                <a:sym typeface="Leelawade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eelawadee"/>
                <a:ea typeface="Leelawadee"/>
                <a:cs typeface="Leelawadee"/>
                <a:sym typeface="Leelawadee"/>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eelawadee"/>
                <a:ea typeface="Leelawadee"/>
                <a:cs typeface="Leelawadee"/>
                <a:sym typeface="Leelawadee"/>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eelawadee"/>
                <a:ea typeface="Leelawadee"/>
                <a:cs typeface="Leelawadee"/>
                <a:sym typeface="Leelawadee"/>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eelawadee"/>
                <a:ea typeface="Leelawadee"/>
                <a:cs typeface="Leelawadee"/>
                <a:sym typeface="Leelawadee"/>
              </a:defRPr>
            </a:lvl9pPr>
          </a:lstStyle>
          <a:p>
            <a:endParaRPr/>
          </a:p>
        </p:txBody>
      </p:sp>
      <p:sp>
        <p:nvSpPr>
          <p:cNvPr id="77" name="Google Shape;77;g27280f0808f_0_256"/>
          <p:cNvSpPr txBox="1">
            <a:spLocks noGrp="1"/>
          </p:cNvSpPr>
          <p:nvPr>
            <p:ph type="ftr" idx="11"/>
          </p:nvPr>
        </p:nvSpPr>
        <p:spPr>
          <a:xfrm>
            <a:off x="1674654" y="12712700"/>
            <a:ext cx="18077100" cy="730200"/>
          </a:xfrm>
          <a:prstGeom prst="rect">
            <a:avLst/>
          </a:prstGeom>
          <a:noFill/>
          <a:ln>
            <a:noFill/>
          </a:ln>
        </p:spPr>
        <p:txBody>
          <a:bodyPr spcFirstLastPara="1" wrap="square" lIns="182725" tIns="91325" rIns="182725" bIns="91325" anchor="t" anchorCtr="0">
            <a:noAutofit/>
          </a:bodyPr>
          <a:lstStyle>
            <a:lvl1pPr lvl="0" algn="ctr" rtl="0">
              <a:spcBef>
                <a:spcPts val="0"/>
              </a:spcBef>
              <a:spcAft>
                <a:spcPts val="0"/>
              </a:spcAft>
              <a:buSzPts val="2800"/>
              <a:buNone/>
              <a:defRPr sz="2800" b="0">
                <a:solidFill>
                  <a:schemeClr val="dk2"/>
                </a:solidFill>
              </a:defRPr>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375426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61" descr="PNG_CDCB Logo_Color_Color.png"/>
          <p:cNvPicPr preferRelativeResize="0"/>
          <p:nvPr/>
        </p:nvPicPr>
        <p:blipFill rotWithShape="1">
          <a:blip r:embed="rId13">
            <a:alphaModFix/>
          </a:blip>
          <a:srcRect/>
          <a:stretch/>
        </p:blipFill>
        <p:spPr>
          <a:xfrm>
            <a:off x="1003402" y="11630269"/>
            <a:ext cx="2916242" cy="2060824"/>
          </a:xfrm>
          <a:prstGeom prst="rect">
            <a:avLst/>
          </a:prstGeom>
          <a:noFill/>
          <a:ln>
            <a:noFill/>
          </a:ln>
        </p:spPr>
      </p:pic>
      <p:sp>
        <p:nvSpPr>
          <p:cNvPr id="7" name="Google Shape;7;p61"/>
          <p:cNvSpPr txBox="1">
            <a:spLocks noGrp="1"/>
          </p:cNvSpPr>
          <p:nvPr>
            <p:ph type="title"/>
          </p:nvPr>
        </p:nvSpPr>
        <p:spPr>
          <a:xfrm>
            <a:off x="1218405" y="933450"/>
            <a:ext cx="21931314" cy="1969648"/>
          </a:xfrm>
          <a:prstGeom prst="rect">
            <a:avLst/>
          </a:prstGeom>
          <a:noFill/>
          <a:ln>
            <a:noFill/>
          </a:ln>
        </p:spPr>
        <p:txBody>
          <a:bodyPr spcFirstLastPara="1" wrap="square" lIns="108800" tIns="108800" rIns="108800" bIns="108800" anchor="b" anchorCtr="0">
            <a:normAutofit/>
          </a:bodyPr>
          <a:lstStyle>
            <a:lvl1pPr marR="0" lvl="0"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8500"/>
              <a:buFont typeface="Quattrocento Sans"/>
              <a:buNone/>
              <a:defRPr sz="85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8" name="Google Shape;8;p61"/>
          <p:cNvSpPr txBox="1">
            <a:spLocks noGrp="1"/>
          </p:cNvSpPr>
          <p:nvPr>
            <p:ph type="body" idx="1"/>
          </p:nvPr>
        </p:nvSpPr>
        <p:spPr>
          <a:xfrm>
            <a:off x="1218405" y="3200400"/>
            <a:ext cx="21931314" cy="8629106"/>
          </a:xfrm>
          <a:prstGeom prst="rect">
            <a:avLst/>
          </a:prstGeom>
          <a:noFill/>
          <a:ln>
            <a:noFill/>
          </a:ln>
        </p:spPr>
        <p:txBody>
          <a:bodyPr spcFirstLastPara="1" wrap="square" lIns="108800" tIns="108800" rIns="108800" bIns="108800" anchor="t" anchorCtr="0">
            <a:normAutofit/>
          </a:bodyPr>
          <a:lstStyle>
            <a:lvl1pPr marL="457200" marR="0" lvl="0"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1pPr>
            <a:lvl2pPr marL="914400" marR="0" lvl="1"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2pPr>
            <a:lvl3pPr marL="1371600" marR="0" lvl="2"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3pPr>
            <a:lvl4pPr marL="1828800" marR="0" lvl="3"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4pPr>
            <a:lvl5pPr marL="2286000" marR="0" lvl="4"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5pPr>
            <a:lvl6pPr marL="2743200" marR="0" lvl="5"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6pPr>
            <a:lvl7pPr marL="3200400" marR="0" lvl="6"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7pPr>
            <a:lvl8pPr marL="3657600" marR="0" lvl="7"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8pPr>
            <a:lvl9pPr marL="4114800" marR="0" lvl="8"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10" name="Google Shape;10;p61"/>
          <p:cNvSpPr/>
          <p:nvPr/>
        </p:nvSpPr>
        <p:spPr>
          <a:xfrm>
            <a:off x="120650" y="112050"/>
            <a:ext cx="24117300" cy="13431900"/>
          </a:xfrm>
          <a:prstGeom prst="rect">
            <a:avLst/>
          </a:prstGeom>
          <a:noFill/>
          <a:ln w="57150" cap="flat" cmpd="sng">
            <a:solidFill>
              <a:srgbClr val="1B154B"/>
            </a:solidFill>
            <a:prstDash val="solid"/>
            <a:round/>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4300"/>
              <a:buFont typeface="Century Gothic"/>
              <a:buNone/>
            </a:pPr>
            <a:endParaRPr sz="4300" b="0" i="0" u="none" strike="noStrike" cap="none">
              <a:solidFill>
                <a:srgbClr val="000000"/>
              </a:solidFill>
              <a:latin typeface="Century Gothic"/>
              <a:ea typeface="Century Gothic"/>
              <a:cs typeface="Century Gothic"/>
              <a:sym typeface="Century Gothic"/>
            </a:endParaRPr>
          </a:p>
        </p:txBody>
      </p:sp>
      <p:sp>
        <p:nvSpPr>
          <p:cNvPr id="2" name="Google Shape;380;g26f8799ad0c_0_294">
            <a:extLst>
              <a:ext uri="{FF2B5EF4-FFF2-40B4-BE49-F238E27FC236}">
                <a16:creationId xmlns:a16="http://schemas.microsoft.com/office/drawing/2014/main" id="{3E376421-4F2F-A3D4-D53A-54E8709440EB}"/>
              </a:ext>
            </a:extLst>
          </p:cNvPr>
          <p:cNvSpPr txBox="1"/>
          <p:nvPr userDrawn="1"/>
        </p:nvSpPr>
        <p:spPr>
          <a:xfrm>
            <a:off x="12767094" y="12788809"/>
            <a:ext cx="1119007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entury Gothic"/>
              <a:buNone/>
            </a:pPr>
            <a:r>
              <a:rPr lang="en-US" sz="2400" b="0" i="0" u="none" strike="noStrike" cap="none" dirty="0">
                <a:solidFill>
                  <a:srgbClr val="000000"/>
                </a:solidFill>
                <a:latin typeface="Century Gothic"/>
                <a:ea typeface="Century Gothic"/>
                <a:cs typeface="Century Gothic"/>
                <a:sym typeface="Century Gothic"/>
              </a:rPr>
              <a:t>Cole – 2024 BIF Research Symposium and Convention  – June 11, 2024 - </a:t>
            </a:r>
            <a:fld id="{00000000-1234-1234-1234-123412341234}" type="slidenum">
              <a:rPr lang="en-US" sz="2400" b="0" i="0" u="none" strike="noStrike" cap="none">
                <a:solidFill>
                  <a:srgbClr val="000000"/>
                </a:solidFill>
                <a:latin typeface="Century Gothic"/>
                <a:ea typeface="Century Gothic"/>
                <a:cs typeface="Century Gothic"/>
                <a:sym typeface="Century Gothic"/>
              </a:rPr>
              <a:t>‹#›</a:t>
            </a:fld>
            <a:endParaRPr sz="2400" b="0" i="0" u="none" strike="noStrike" cap="none" dirty="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2527/2005.835992x" TargetMode="External"/><Relationship Id="rId7" Type="http://schemas.openxmlformats.org/officeDocument/2006/relationships/hyperlink" Target="https://doi.org/10.1186/s12711-019-0468-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oi.org/10.1111/j.1439-0388.2011.00922.x" TargetMode="External"/><Relationship Id="rId5" Type="http://schemas.openxmlformats.org/officeDocument/2006/relationships/hyperlink" Target="https://doi.org/10.2527/2004.82102906x" TargetMode="External"/><Relationship Id="rId4" Type="http://schemas.openxmlformats.org/officeDocument/2006/relationships/hyperlink" Target="https://doi.org/10.3168/jds.2023-2395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biolre/ioy256" TargetMode="External"/><Relationship Id="rId7" Type="http://schemas.openxmlformats.org/officeDocument/2006/relationships/hyperlink" Target="https://doi.org/10.3168/jdsc.2020-001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oi.org/10.1186/s12711-019-0456-8" TargetMode="External"/><Relationship Id="rId5" Type="http://schemas.openxmlformats.org/officeDocument/2006/relationships/hyperlink" Target="https://doi.org/10.3168/jds.2017-12787" TargetMode="External"/><Relationship Id="rId4" Type="http://schemas.openxmlformats.org/officeDocument/2006/relationships/hyperlink" Target="https://doi.org/10.1111/j.1439-0388.2005.00526.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111/age.12178"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doi.org/10.2527/jas.2006-367" TargetMode="External"/><Relationship Id="rId5" Type="http://schemas.openxmlformats.org/officeDocument/2006/relationships/hyperlink" Target="https://doi.org/10.1186/s12711-021-00644-z" TargetMode="External"/><Relationship Id="rId4" Type="http://schemas.openxmlformats.org/officeDocument/2006/relationships/hyperlink" Target="https://doi.org/10.3168/jds.2022-22116"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17/S0003356100010382" TargetMode="External"/><Relationship Id="rId7" Type="http://schemas.openxmlformats.org/officeDocument/2006/relationships/hyperlink" Target="https://doi.org/10.1186/s12711-021-00635-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oi.org/10.1007/BF00215090" TargetMode="External"/><Relationship Id="rId5" Type="http://schemas.openxmlformats.org/officeDocument/2006/relationships/hyperlink" Target="https://doi.org/10.1017/S0016672300000690" TargetMode="External"/><Relationship Id="rId4" Type="http://schemas.openxmlformats.org/officeDocument/2006/relationships/hyperlink" Target="https://doi.org/10.1016/j.animal.2022.10060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ctrTitle" idx="4294967295"/>
          </p:nvPr>
        </p:nvSpPr>
        <p:spPr>
          <a:xfrm>
            <a:off x="1827609" y="2729254"/>
            <a:ext cx="20712908" cy="2940051"/>
          </a:xfrm>
          <a:prstGeom prst="rect">
            <a:avLst/>
          </a:prstGeom>
          <a:noFill/>
          <a:ln>
            <a:noFill/>
          </a:ln>
        </p:spPr>
        <p:txBody>
          <a:bodyPr spcFirstLastPara="1" wrap="square" lIns="108800" tIns="108800" rIns="108800" bIns="108800" anchor="b" anchorCtr="0">
            <a:normAutofit fontScale="90000"/>
          </a:bodyPr>
          <a:lstStyle/>
          <a:p>
            <a:pPr marL="0" marR="0" lvl="0" indent="0" algn="ctr" rtl="0">
              <a:lnSpc>
                <a:spcPct val="100000"/>
              </a:lnSpc>
              <a:spcBef>
                <a:spcPts val="0"/>
              </a:spcBef>
              <a:spcAft>
                <a:spcPts val="0"/>
              </a:spcAft>
              <a:buClr>
                <a:srgbClr val="FFFFFF"/>
              </a:buClr>
              <a:buSzPct val="76000"/>
              <a:buFont typeface="Quattrocento Sans"/>
              <a:buNone/>
            </a:pPr>
            <a:r>
              <a:rPr lang="en-US" sz="9800" b="0" i="0" u="none" strike="noStrike" cap="none">
                <a:solidFill>
                  <a:srgbClr val="FFFFFF"/>
                </a:solidFill>
                <a:latin typeface="Quattrocento Sans"/>
                <a:ea typeface="Quattrocento Sans"/>
                <a:cs typeface="Quattrocento Sans"/>
                <a:sym typeface="Quattrocento Sans"/>
              </a:rPr>
              <a:t>W</a:t>
            </a:r>
            <a:r>
              <a:rPr lang="en-US" sz="9800">
                <a:solidFill>
                  <a:srgbClr val="FFFFFF"/>
                </a:solidFill>
              </a:rPr>
              <a:t>hat does the dairy industry know about inbreeding that you don’t</a:t>
            </a:r>
            <a:r>
              <a:rPr lang="en-US" sz="9800" b="0" i="0" u="none" strike="noStrike" cap="none">
                <a:solidFill>
                  <a:srgbClr val="FFFFFF"/>
                </a:solidFill>
                <a:latin typeface="Quattrocento Sans"/>
                <a:ea typeface="Quattrocento Sans"/>
                <a:cs typeface="Quattrocento Sans"/>
                <a:sym typeface="Quattrocento Sans"/>
              </a:rPr>
              <a:t>?</a:t>
            </a:r>
            <a:endParaRPr sz="9800" b="0" i="0" u="none" strike="noStrike" cap="none">
              <a:solidFill>
                <a:srgbClr val="FFFFFF"/>
              </a:solidFill>
              <a:latin typeface="Quattrocento Sans"/>
              <a:ea typeface="Quattrocento Sans"/>
              <a:cs typeface="Quattrocento Sans"/>
              <a:sym typeface="Quattrocento Sans"/>
            </a:endParaRPr>
          </a:p>
        </p:txBody>
      </p:sp>
      <p:sp>
        <p:nvSpPr>
          <p:cNvPr id="88" name="Google Shape;88;p1"/>
          <p:cNvSpPr txBox="1">
            <a:spLocks noGrp="1"/>
          </p:cNvSpPr>
          <p:nvPr>
            <p:ph type="subTitle" idx="4294967295"/>
          </p:nvPr>
        </p:nvSpPr>
        <p:spPr>
          <a:xfrm>
            <a:off x="3655219" y="6778720"/>
            <a:ext cx="17057689" cy="1612245"/>
          </a:xfrm>
          <a:prstGeom prst="rect">
            <a:avLst/>
          </a:prstGeom>
          <a:noFill/>
          <a:ln>
            <a:noFill/>
          </a:ln>
        </p:spPr>
        <p:txBody>
          <a:bodyPr spcFirstLastPara="1" wrap="square" lIns="108800" tIns="108800" rIns="108800" bIns="108800" anchor="t" anchorCtr="0">
            <a:normAutofit fontScale="92500"/>
          </a:bodyPr>
          <a:lstStyle/>
          <a:p>
            <a:pPr marL="0" marR="0" lvl="0" indent="0" algn="ctr" rtl="0">
              <a:lnSpc>
                <a:spcPct val="150000"/>
              </a:lnSpc>
              <a:spcBef>
                <a:spcPts val="0"/>
              </a:spcBef>
              <a:spcAft>
                <a:spcPts val="0"/>
              </a:spcAft>
              <a:buClr>
                <a:srgbClr val="FFFFFF"/>
              </a:buClr>
              <a:buSzPct val="100000"/>
              <a:buFont typeface="Arial"/>
              <a:buNone/>
            </a:pPr>
            <a:r>
              <a:rPr lang="en-US" sz="6000" b="0" i="0" u="none" strike="noStrike" cap="none" dirty="0">
                <a:solidFill>
                  <a:srgbClr val="FFFFFF"/>
                </a:solidFill>
                <a:latin typeface="Quattrocento Sans"/>
                <a:ea typeface="Quattrocento Sans"/>
                <a:cs typeface="Quattrocento Sans"/>
                <a:sym typeface="Quattrocento Sans"/>
              </a:rPr>
              <a:t>John B. Cole, Chief Research &amp; Development Officer</a:t>
            </a:r>
          </a:p>
          <a:p>
            <a:pPr marL="0" marR="0" lvl="0" indent="0" algn="ctr" rtl="0">
              <a:lnSpc>
                <a:spcPct val="150000"/>
              </a:lnSpc>
              <a:spcBef>
                <a:spcPts val="0"/>
              </a:spcBef>
              <a:spcAft>
                <a:spcPts val="0"/>
              </a:spcAft>
              <a:buClr>
                <a:srgbClr val="FFFFFF"/>
              </a:buClr>
              <a:buSzPct val="100000"/>
              <a:buFont typeface="Arial"/>
              <a:buNone/>
            </a:pPr>
            <a:endParaRPr sz="6000" dirty="0">
              <a:solidFill>
                <a:srgbClr val="FFFFFF"/>
              </a:solidFill>
            </a:endParaRPr>
          </a:p>
        </p:txBody>
      </p:sp>
      <p:sp>
        <p:nvSpPr>
          <p:cNvPr id="2" name="Google Shape;88;p1">
            <a:extLst>
              <a:ext uri="{FF2B5EF4-FFF2-40B4-BE49-F238E27FC236}">
                <a16:creationId xmlns:a16="http://schemas.microsoft.com/office/drawing/2014/main" id="{3798040C-5711-0D1C-36D6-8462FE914CA1}"/>
              </a:ext>
            </a:extLst>
          </p:cNvPr>
          <p:cNvSpPr txBox="1">
            <a:spLocks/>
          </p:cNvSpPr>
          <p:nvPr/>
        </p:nvSpPr>
        <p:spPr>
          <a:xfrm>
            <a:off x="3655219" y="7735471"/>
            <a:ext cx="17057689" cy="1952047"/>
          </a:xfrm>
          <a:prstGeom prst="rect">
            <a:avLst/>
          </a:prstGeom>
          <a:noFill/>
          <a:ln>
            <a:noFill/>
          </a:ln>
        </p:spPr>
        <p:txBody>
          <a:bodyPr spcFirstLastPara="1" wrap="square" lIns="108800" tIns="108800" rIns="108800" bIns="108800" anchor="t" anchorCtr="0">
            <a:normAutofit/>
          </a:bodyPr>
          <a:lstStyle>
            <a:defPPr marR="0" lvl="0" algn="l" rtl="0">
              <a:lnSpc>
                <a:spcPct val="100000"/>
              </a:lnSpc>
              <a:spcBef>
                <a:spcPts val="0"/>
              </a:spcBef>
              <a:spcAft>
                <a:spcPts val="0"/>
              </a:spcAft>
            </a:defPPr>
            <a:lvl1pPr marL="457200" marR="0" lvl="0"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1pPr>
            <a:lvl2pPr marL="914400" marR="0" lvl="1"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2pPr>
            <a:lvl3pPr marL="1371600" marR="0" lvl="2"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3pPr>
            <a:lvl4pPr marL="1828800" marR="0" lvl="3"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4pPr>
            <a:lvl5pPr marL="2286000" marR="0" lvl="4"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5pPr>
            <a:lvl6pPr marL="2743200" marR="0" lvl="5"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6pPr>
            <a:lvl7pPr marL="3200400" marR="0" lvl="6"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7pPr>
            <a:lvl8pPr marL="3657600" marR="0" lvl="7"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8pPr>
            <a:lvl9pPr marL="4114800" marR="0" lvl="8" indent="-711200" algn="l" rtl="0">
              <a:lnSpc>
                <a:spcPct val="150000"/>
              </a:lnSpc>
              <a:spcBef>
                <a:spcPts val="600"/>
              </a:spcBef>
              <a:spcAft>
                <a:spcPts val="0"/>
              </a:spcAft>
              <a:buClr>
                <a:schemeClr val="accent2"/>
              </a:buClr>
              <a:buSzPts val="7600"/>
              <a:buFont typeface="Arial"/>
              <a:buChar char="•"/>
              <a:defRPr sz="7600" b="0" i="0" u="none" strike="noStrike" cap="none">
                <a:solidFill>
                  <a:srgbClr val="000000"/>
                </a:solidFill>
                <a:latin typeface="Quattrocento Sans"/>
                <a:ea typeface="Quattrocento Sans"/>
                <a:cs typeface="Quattrocento Sans"/>
                <a:sym typeface="Quattrocento Sans"/>
              </a:defRPr>
            </a:lvl9pPr>
          </a:lstStyle>
          <a:p>
            <a:pPr marL="0" indent="0" algn="ctr">
              <a:spcBef>
                <a:spcPts val="0"/>
              </a:spcBef>
              <a:buClr>
                <a:srgbClr val="FFFFFF"/>
              </a:buClr>
              <a:buSzPct val="100000"/>
              <a:buFont typeface="Arial"/>
              <a:buNone/>
            </a:pPr>
            <a:r>
              <a:rPr lang="en-US" sz="4800" dirty="0" err="1">
                <a:solidFill>
                  <a:srgbClr val="00B0F0"/>
                </a:solidFill>
              </a:rPr>
              <a:t>john.cole@uscdcb.com</a:t>
            </a:r>
            <a:endParaRPr lang="en-US" sz="4800" dirty="0">
              <a:solidFill>
                <a:srgbClr val="00B0F0"/>
              </a:solidFill>
            </a:endParaRPr>
          </a:p>
          <a:p>
            <a:pPr marL="0" indent="0" algn="ctr">
              <a:spcBef>
                <a:spcPts val="0"/>
              </a:spcBef>
              <a:buClr>
                <a:srgbClr val="FFFFFF"/>
              </a:buClr>
              <a:buSzPct val="100000"/>
              <a:buFont typeface="Arial"/>
              <a:buNone/>
            </a:pPr>
            <a:endParaRPr lang="en-US" sz="60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Holstein cattle </a:t>
            </a:r>
            <a:r>
              <a:rPr lang="en-US" sz="6600" dirty="0"/>
              <a:t>(proven genotyped bulls)</a:t>
            </a:r>
          </a:p>
        </p:txBody>
      </p:sp>
      <p:grpSp>
        <p:nvGrpSpPr>
          <p:cNvPr id="9" name="Group 8">
            <a:extLst>
              <a:ext uri="{FF2B5EF4-FFF2-40B4-BE49-F238E27FC236}">
                <a16:creationId xmlns:a16="http://schemas.microsoft.com/office/drawing/2014/main" id="{18288AA4-C2E1-75B3-13DA-062E960E0A7C}"/>
              </a:ext>
            </a:extLst>
          </p:cNvPr>
          <p:cNvGrpSpPr/>
          <p:nvPr/>
        </p:nvGrpSpPr>
        <p:grpSpPr>
          <a:xfrm>
            <a:off x="1674645" y="2617694"/>
            <a:ext cx="21009300" cy="9879106"/>
            <a:chOff x="1674645" y="2617694"/>
            <a:chExt cx="21009300" cy="9879106"/>
          </a:xfrm>
        </p:grpSpPr>
        <p:graphicFrame>
          <p:nvGraphicFramePr>
            <p:cNvPr id="7" name="Chart 6">
              <a:extLst>
                <a:ext uri="{FF2B5EF4-FFF2-40B4-BE49-F238E27FC236}">
                  <a16:creationId xmlns:a16="http://schemas.microsoft.com/office/drawing/2014/main" id="{494E559F-04DF-03DD-A4DC-FB93DC0C1C1C}"/>
                </a:ext>
              </a:extLst>
            </p:cNvPr>
            <p:cNvGraphicFramePr>
              <a:graphicFrameLocks/>
            </p:cNvGraphicFramePr>
            <p:nvPr>
              <p:extLst>
                <p:ext uri="{D42A27DB-BD31-4B8C-83A1-F6EECF244321}">
                  <p14:modId xmlns:p14="http://schemas.microsoft.com/office/powerpoint/2010/main" val="2338366901"/>
                </p:ext>
              </p:extLst>
            </p:nvPr>
          </p:nvGraphicFramePr>
          <p:xfrm>
            <a:off x="1674645" y="2617694"/>
            <a:ext cx="21009300" cy="9879106"/>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21;g27280f0808f_0_30">
              <a:extLst>
                <a:ext uri="{FF2B5EF4-FFF2-40B4-BE49-F238E27FC236}">
                  <a16:creationId xmlns:a16="http://schemas.microsoft.com/office/drawing/2014/main" id="{7AEE9447-E850-FD1E-CDAA-BFC810EEB57B}"/>
                </a:ext>
              </a:extLst>
            </p:cNvPr>
            <p:cNvSpPr txBox="1"/>
            <p:nvPr/>
          </p:nvSpPr>
          <p:spPr>
            <a:xfrm>
              <a:off x="19930789" y="12004500"/>
              <a:ext cx="2753156"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CDCB (2024)</a:t>
              </a:r>
              <a:endParaRPr sz="2800" dirty="0"/>
            </a:p>
          </p:txBody>
        </p:sp>
      </p:grpSp>
    </p:spTree>
    <p:extLst>
      <p:ext uri="{BB962C8B-B14F-4D97-AF65-F5344CB8AC3E}">
        <p14:creationId xmlns:p14="http://schemas.microsoft.com/office/powerpoint/2010/main" val="1856637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Angus cattle</a:t>
            </a:r>
          </a:p>
        </p:txBody>
      </p:sp>
      <p:pic>
        <p:nvPicPr>
          <p:cNvPr id="5" name="Picture 4" descr="A screenshot of a computer&#10;&#10;Description automatically generated">
            <a:extLst>
              <a:ext uri="{FF2B5EF4-FFF2-40B4-BE49-F238E27FC236}">
                <a16:creationId xmlns:a16="http://schemas.microsoft.com/office/drawing/2014/main" id="{0CBB6007-0716-F39A-892F-FF100D607B71}"/>
              </a:ext>
            </a:extLst>
          </p:cNvPr>
          <p:cNvPicPr>
            <a:picLocks noChangeAspect="1"/>
          </p:cNvPicPr>
          <p:nvPr/>
        </p:nvPicPr>
        <p:blipFill rotWithShape="1">
          <a:blip r:embed="rId2"/>
          <a:srcRect l="20393" t="24400" r="24456" b="10679"/>
          <a:stretch/>
        </p:blipFill>
        <p:spPr>
          <a:xfrm>
            <a:off x="4705479" y="2715732"/>
            <a:ext cx="14947641" cy="9897457"/>
          </a:xfrm>
          <a:prstGeom prst="rect">
            <a:avLst/>
          </a:prstGeom>
        </p:spPr>
      </p:pic>
      <p:sp>
        <p:nvSpPr>
          <p:cNvPr id="6" name="Google Shape;121;g27280f0808f_0_30">
            <a:extLst>
              <a:ext uri="{FF2B5EF4-FFF2-40B4-BE49-F238E27FC236}">
                <a16:creationId xmlns:a16="http://schemas.microsoft.com/office/drawing/2014/main" id="{383C5139-F773-A5DE-E283-89BC66195B21}"/>
              </a:ext>
            </a:extLst>
          </p:cNvPr>
          <p:cNvSpPr txBox="1"/>
          <p:nvPr/>
        </p:nvSpPr>
        <p:spPr>
          <a:xfrm>
            <a:off x="4705479" y="12613189"/>
            <a:ext cx="5070600"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Lozada-Soto et al. (2021)</a:t>
            </a:r>
            <a:endParaRPr sz="2800" dirty="0"/>
          </a:p>
        </p:txBody>
      </p:sp>
    </p:spTree>
    <p:extLst>
      <p:ext uri="{BB962C8B-B14F-4D97-AF65-F5344CB8AC3E}">
        <p14:creationId xmlns:p14="http://schemas.microsoft.com/office/powerpoint/2010/main" val="11556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Hereford cattle</a:t>
            </a:r>
          </a:p>
        </p:txBody>
      </p:sp>
      <p:pic>
        <p:nvPicPr>
          <p:cNvPr id="4" name="Picture 3" descr="A graph showing the number of animals&#10;&#10;Description automatically generated">
            <a:extLst>
              <a:ext uri="{FF2B5EF4-FFF2-40B4-BE49-F238E27FC236}">
                <a16:creationId xmlns:a16="http://schemas.microsoft.com/office/drawing/2014/main" id="{8B48CEF4-6B78-7B4B-3F61-0B94CD979BEF}"/>
              </a:ext>
            </a:extLst>
          </p:cNvPr>
          <p:cNvPicPr>
            <a:picLocks noChangeAspect="1"/>
          </p:cNvPicPr>
          <p:nvPr/>
        </p:nvPicPr>
        <p:blipFill rotWithShape="1">
          <a:blip r:embed="rId2"/>
          <a:srcRect l="18363" t="14090" r="5571" b="3322"/>
          <a:stretch/>
        </p:blipFill>
        <p:spPr>
          <a:xfrm>
            <a:off x="4015013" y="3381650"/>
            <a:ext cx="16328573" cy="9972483"/>
          </a:xfrm>
          <a:prstGeom prst="rect">
            <a:avLst/>
          </a:prstGeom>
        </p:spPr>
      </p:pic>
      <p:sp>
        <p:nvSpPr>
          <p:cNvPr id="8" name="Google Shape;121;g27280f0808f_0_30">
            <a:extLst>
              <a:ext uri="{FF2B5EF4-FFF2-40B4-BE49-F238E27FC236}">
                <a16:creationId xmlns:a16="http://schemas.microsoft.com/office/drawing/2014/main" id="{4F9402CD-8EEC-1AF6-4369-6A283FDD01FA}"/>
              </a:ext>
            </a:extLst>
          </p:cNvPr>
          <p:cNvSpPr txBox="1"/>
          <p:nvPr/>
        </p:nvSpPr>
        <p:spPr>
          <a:xfrm>
            <a:off x="620085" y="11445769"/>
            <a:ext cx="3951915"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Cleveland et al. (2005)</a:t>
            </a:r>
            <a:endParaRPr sz="2800" dirty="0"/>
          </a:p>
        </p:txBody>
      </p:sp>
    </p:spTree>
    <p:extLst>
      <p:ext uri="{BB962C8B-B14F-4D97-AF65-F5344CB8AC3E}">
        <p14:creationId xmlns:p14="http://schemas.microsoft.com/office/powerpoint/2010/main" val="390738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3CA72-6A02-0D48-A6FA-013B8883F48C}"/>
              </a:ext>
            </a:extLst>
          </p:cNvPr>
          <p:cNvSpPr>
            <a:spLocks noGrp="1"/>
          </p:cNvSpPr>
          <p:nvPr>
            <p:ph type="title"/>
          </p:nvPr>
        </p:nvSpPr>
        <p:spPr/>
        <p:txBody>
          <a:bodyPr>
            <a:normAutofit/>
          </a:bodyPr>
          <a:lstStyle/>
          <a:p>
            <a:r>
              <a:rPr lang="en-US" dirty="0"/>
              <a:t>We don’t know how much is too much</a:t>
            </a:r>
          </a:p>
        </p:txBody>
      </p:sp>
      <p:sp>
        <p:nvSpPr>
          <p:cNvPr id="5" name="Content Placeholder 4">
            <a:extLst>
              <a:ext uri="{FF2B5EF4-FFF2-40B4-BE49-F238E27FC236}">
                <a16:creationId xmlns:a16="http://schemas.microsoft.com/office/drawing/2014/main" id="{E4A7F485-EC18-614B-84AE-F7A84C78AB1B}"/>
              </a:ext>
            </a:extLst>
          </p:cNvPr>
          <p:cNvSpPr>
            <a:spLocks noGrp="1"/>
          </p:cNvSpPr>
          <p:nvPr>
            <p:ph type="body" idx="1"/>
          </p:nvPr>
        </p:nvSpPr>
        <p:spPr>
          <a:xfrm>
            <a:off x="1674654" y="2940424"/>
            <a:ext cx="11324170" cy="9681882"/>
          </a:xfrm>
        </p:spPr>
        <p:txBody>
          <a:bodyPr>
            <a:normAutofit fontScale="92500" lnSpcReduction="10000"/>
          </a:bodyPr>
          <a:lstStyle/>
          <a:p>
            <a:pPr indent="-457200"/>
            <a:r>
              <a:rPr lang="en-US" dirty="0">
                <a:solidFill>
                  <a:schemeClr val="tx1"/>
                </a:solidFill>
                <a:latin typeface="Quattrocento Sans" panose="020B0502050000020003" pitchFamily="34" charset="0"/>
              </a:rPr>
              <a:t>Selection is now on indices that include health and fitness data</a:t>
            </a:r>
          </a:p>
          <a:p>
            <a:pPr indent="-457200"/>
            <a:r>
              <a:rPr lang="en-US" dirty="0">
                <a:solidFill>
                  <a:schemeClr val="tx1"/>
                </a:solidFill>
                <a:latin typeface="Quattrocento Sans" panose="020B0502050000020003" pitchFamily="34" charset="0"/>
              </a:rPr>
              <a:t>This avoids past mistakes from focusing on only one or a few traits</a:t>
            </a:r>
          </a:p>
          <a:p>
            <a:pPr indent="-457200"/>
            <a:r>
              <a:rPr lang="en-US" dirty="0">
                <a:solidFill>
                  <a:schemeClr val="tx1"/>
                </a:solidFill>
                <a:latin typeface="Quattrocento Sans" panose="020B0502050000020003" pitchFamily="34" charset="0"/>
              </a:rPr>
              <a:t>Will we see genetic merit gradually decrease, or will we cross a threshold and see a sudden crash?</a:t>
            </a:r>
          </a:p>
          <a:p>
            <a:pPr indent="-457200"/>
            <a:r>
              <a:rPr lang="en-US" sz="5594" i="1" dirty="0">
                <a:solidFill>
                  <a:srgbClr val="FF0000"/>
                </a:solidFill>
                <a:latin typeface="Quattrocento Sans" panose="020B0502050000020003" pitchFamily="34" charset="0"/>
              </a:rPr>
              <a:t>Interviewer:</a:t>
            </a:r>
            <a:r>
              <a:rPr lang="en-US" sz="5594" dirty="0">
                <a:latin typeface="Quattrocento Sans" panose="020B0502050000020003" pitchFamily="34" charset="0"/>
              </a:rPr>
              <a:t> </a:t>
            </a:r>
            <a:r>
              <a:rPr lang="en-US" sz="5594" dirty="0">
                <a:solidFill>
                  <a:schemeClr val="tx1"/>
                </a:solidFill>
                <a:latin typeface="Quattrocento Sans" panose="020B0502050000020003" pitchFamily="34" charset="0"/>
              </a:rPr>
              <a:t>“How did you go bankrupt?” </a:t>
            </a:r>
            <a:br>
              <a:rPr lang="en-US" sz="5594" dirty="0">
                <a:solidFill>
                  <a:schemeClr val="tx1"/>
                </a:solidFill>
                <a:latin typeface="Quattrocento Sans" panose="020B0502050000020003" pitchFamily="34" charset="0"/>
              </a:rPr>
            </a:br>
            <a:br>
              <a:rPr lang="en-US" sz="5594" dirty="0">
                <a:latin typeface="Quattrocento Sans" panose="020B0502050000020003" pitchFamily="34" charset="0"/>
              </a:rPr>
            </a:br>
            <a:r>
              <a:rPr lang="en-US" sz="5594" i="1" dirty="0">
                <a:solidFill>
                  <a:srgbClr val="FF0000"/>
                </a:solidFill>
                <a:latin typeface="Quattrocento Sans" panose="020B0502050000020003" pitchFamily="34" charset="0"/>
              </a:rPr>
              <a:t>Ernest Hemingway:</a:t>
            </a:r>
            <a:r>
              <a:rPr lang="en-US" sz="5594" dirty="0">
                <a:latin typeface="Quattrocento Sans" panose="020B0502050000020003" pitchFamily="34" charset="0"/>
              </a:rPr>
              <a:t> </a:t>
            </a:r>
            <a:r>
              <a:rPr lang="en-US" sz="5594" dirty="0">
                <a:solidFill>
                  <a:schemeClr val="tx1"/>
                </a:solidFill>
                <a:latin typeface="Quattrocento Sans" panose="020B0502050000020003" pitchFamily="34" charset="0"/>
              </a:rPr>
              <a:t>“Two ways. Gradually, then suddenly.”</a:t>
            </a:r>
          </a:p>
          <a:p>
            <a:endParaRPr lang="en-US" dirty="0"/>
          </a:p>
          <a:p>
            <a:endParaRPr lang="en-US" dirty="0"/>
          </a:p>
        </p:txBody>
      </p:sp>
      <p:sp>
        <p:nvSpPr>
          <p:cNvPr id="10" name="TextBox 9">
            <a:extLst>
              <a:ext uri="{FF2B5EF4-FFF2-40B4-BE49-F238E27FC236}">
                <a16:creationId xmlns:a16="http://schemas.microsoft.com/office/drawing/2014/main" id="{CE8E5628-7689-734A-B3BD-20ADF33CD184}"/>
              </a:ext>
            </a:extLst>
          </p:cNvPr>
          <p:cNvSpPr txBox="1"/>
          <p:nvPr/>
        </p:nvSpPr>
        <p:spPr>
          <a:xfrm rot="5400000">
            <a:off x="21018798" y="9820970"/>
            <a:ext cx="3012363" cy="461217"/>
          </a:xfrm>
          <a:prstGeom prst="rect">
            <a:avLst/>
          </a:prstGeom>
          <a:noFill/>
        </p:spPr>
        <p:txBody>
          <a:bodyPr wrap="none" rtlCol="0">
            <a:spAutoFit/>
          </a:bodyPr>
          <a:lstStyle/>
          <a:p>
            <a:r>
              <a:rPr lang="en-US" sz="2397" b="1" dirty="0">
                <a:latin typeface="Quattrocento Sans" panose="020B0502050000020003" pitchFamily="34" charset="0"/>
              </a:rPr>
              <a:t>Source:</a:t>
            </a:r>
            <a:r>
              <a:rPr lang="en-US" sz="2397" dirty="0">
                <a:latin typeface="Quattrocento Sans" panose="020B0502050000020003" pitchFamily="34" charset="0"/>
              </a:rPr>
              <a:t> CDCB (2019).</a:t>
            </a:r>
          </a:p>
        </p:txBody>
      </p:sp>
      <p:grpSp>
        <p:nvGrpSpPr>
          <p:cNvPr id="8" name="Group 7">
            <a:extLst>
              <a:ext uri="{FF2B5EF4-FFF2-40B4-BE49-F238E27FC236}">
                <a16:creationId xmlns:a16="http://schemas.microsoft.com/office/drawing/2014/main" id="{374C1804-ABC2-80A8-8D40-6C64A34814BE}"/>
              </a:ext>
            </a:extLst>
          </p:cNvPr>
          <p:cNvGrpSpPr/>
          <p:nvPr/>
        </p:nvGrpSpPr>
        <p:grpSpPr>
          <a:xfrm>
            <a:off x="12357237" y="2382107"/>
            <a:ext cx="10167744" cy="10240199"/>
            <a:chOff x="12357237" y="2382107"/>
            <a:chExt cx="10167744" cy="10240199"/>
          </a:xfrm>
        </p:grpSpPr>
        <p:pic>
          <p:nvPicPr>
            <p:cNvPr id="12" name="Picture 11">
              <a:extLst>
                <a:ext uri="{FF2B5EF4-FFF2-40B4-BE49-F238E27FC236}">
                  <a16:creationId xmlns:a16="http://schemas.microsoft.com/office/drawing/2014/main" id="{C3E34BA8-45F8-FE4E-8B13-F67217102DDC}"/>
                </a:ext>
              </a:extLst>
            </p:cNvPr>
            <p:cNvPicPr>
              <a:picLocks noChangeAspect="1"/>
            </p:cNvPicPr>
            <p:nvPr/>
          </p:nvPicPr>
          <p:blipFill>
            <a:blip r:embed="rId2"/>
            <a:stretch>
              <a:fillRect/>
            </a:stretch>
          </p:blipFill>
          <p:spPr>
            <a:xfrm>
              <a:off x="12357237" y="2382107"/>
              <a:ext cx="10167744" cy="10240199"/>
            </a:xfrm>
            <a:prstGeom prst="rect">
              <a:avLst/>
            </a:prstGeom>
          </p:spPr>
        </p:pic>
        <p:sp>
          <p:nvSpPr>
            <p:cNvPr id="9" name="TextBox 8">
              <a:extLst>
                <a:ext uri="{FF2B5EF4-FFF2-40B4-BE49-F238E27FC236}">
                  <a16:creationId xmlns:a16="http://schemas.microsoft.com/office/drawing/2014/main" id="{743B69FA-BF2C-4645-A699-72904ACBB5BC}"/>
                </a:ext>
              </a:extLst>
            </p:cNvPr>
            <p:cNvSpPr txBox="1"/>
            <p:nvPr/>
          </p:nvSpPr>
          <p:spPr>
            <a:xfrm>
              <a:off x="17066622" y="4241472"/>
              <a:ext cx="3667992" cy="584327"/>
            </a:xfrm>
            <a:prstGeom prst="rect">
              <a:avLst/>
            </a:prstGeom>
            <a:noFill/>
          </p:spPr>
          <p:txBody>
            <a:bodyPr wrap="none" rtlCol="0">
              <a:spAutoFit/>
            </a:bodyPr>
            <a:lstStyle/>
            <a:p>
              <a:pPr algn="ctr"/>
              <a:r>
                <a:rPr lang="en-US" sz="3197" b="1" dirty="0"/>
                <a:t>Correlation:</a:t>
              </a:r>
              <a:r>
                <a:rPr lang="en-US" sz="3197" dirty="0"/>
                <a:t> -0.23.</a:t>
              </a:r>
            </a:p>
          </p:txBody>
        </p:sp>
        <p:cxnSp>
          <p:nvCxnSpPr>
            <p:cNvPr id="3" name="Straight Connector 2">
              <a:extLst>
                <a:ext uri="{FF2B5EF4-FFF2-40B4-BE49-F238E27FC236}">
                  <a16:creationId xmlns:a16="http://schemas.microsoft.com/office/drawing/2014/main" id="{5A0E7D7E-A4B6-E698-2994-B2A0D9C3EB50}"/>
                </a:ext>
              </a:extLst>
            </p:cNvPr>
            <p:cNvCxnSpPr>
              <a:cxnSpLocks/>
            </p:cNvCxnSpPr>
            <p:nvPr/>
          </p:nvCxnSpPr>
          <p:spPr>
            <a:xfrm>
              <a:off x="13627490" y="9359153"/>
              <a:ext cx="6776181" cy="1350344"/>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022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6f585ac597_0_358"/>
          <p:cNvSpPr txBox="1">
            <a:spLocks noGrp="1"/>
          </p:cNvSpPr>
          <p:nvPr>
            <p:ph type="body" idx="1"/>
          </p:nvPr>
        </p:nvSpPr>
        <p:spPr>
          <a:xfrm>
            <a:off x="1924914" y="4069541"/>
            <a:ext cx="20712900" cy="3300300"/>
          </a:xfrm>
          <a:prstGeom prst="rect">
            <a:avLst/>
          </a:prstGeom>
          <a:noFill/>
          <a:ln>
            <a:noFill/>
          </a:ln>
        </p:spPr>
        <p:txBody>
          <a:bodyPr spcFirstLastPara="1" wrap="square" lIns="108800" tIns="108800" rIns="108800" bIns="108800" anchor="b" anchorCtr="0">
            <a:normAutofit/>
          </a:bodyPr>
          <a:lstStyle/>
          <a:p>
            <a:pPr marL="0" lvl="0" indent="0" algn="l" rtl="0">
              <a:lnSpc>
                <a:spcPct val="150000"/>
              </a:lnSpc>
              <a:spcBef>
                <a:spcPts val="600"/>
              </a:spcBef>
              <a:spcAft>
                <a:spcPts val="0"/>
              </a:spcAft>
              <a:buSzPts val="4000"/>
              <a:buNone/>
            </a:pPr>
            <a:r>
              <a:rPr lang="en-US" dirty="0"/>
              <a:t>Point 3</a:t>
            </a:r>
            <a:endParaRPr dirty="0"/>
          </a:p>
        </p:txBody>
      </p:sp>
      <p:sp>
        <p:nvSpPr>
          <p:cNvPr id="118" name="Google Shape;118;g26f585ac597_0_35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a:bodyPr>
          <a:lstStyle/>
          <a:p>
            <a:pPr marL="0" lvl="0" indent="0" algn="l" rtl="0">
              <a:lnSpc>
                <a:spcPct val="100000"/>
              </a:lnSpc>
              <a:spcBef>
                <a:spcPts val="0"/>
              </a:spcBef>
              <a:spcAft>
                <a:spcPts val="0"/>
              </a:spcAft>
              <a:buSzPts val="9500"/>
              <a:buNone/>
            </a:pPr>
            <a:r>
              <a:rPr lang="en-US" dirty="0"/>
              <a:t>We’re not alone!</a:t>
            </a:r>
            <a:endParaRPr dirty="0"/>
          </a:p>
        </p:txBody>
      </p:sp>
    </p:spTree>
    <p:extLst>
      <p:ext uri="{BB962C8B-B14F-4D97-AF65-F5344CB8AC3E}">
        <p14:creationId xmlns:p14="http://schemas.microsoft.com/office/powerpoint/2010/main" val="152096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5E573-5889-C1F2-B886-D11D774F4CA6}"/>
              </a:ext>
            </a:extLst>
          </p:cNvPr>
          <p:cNvSpPr>
            <a:spLocks noGrp="1"/>
          </p:cNvSpPr>
          <p:nvPr>
            <p:ph type="title"/>
          </p:nvPr>
        </p:nvSpPr>
        <p:spPr/>
        <p:txBody>
          <a:bodyPr/>
          <a:lstStyle/>
          <a:p>
            <a:r>
              <a:rPr lang="en-US" dirty="0"/>
              <a:t>Commercial rainbow trout lines</a:t>
            </a:r>
          </a:p>
        </p:txBody>
      </p:sp>
      <p:sp>
        <p:nvSpPr>
          <p:cNvPr id="6" name="Google Shape;121;g27280f0808f_0_30">
            <a:extLst>
              <a:ext uri="{FF2B5EF4-FFF2-40B4-BE49-F238E27FC236}">
                <a16:creationId xmlns:a16="http://schemas.microsoft.com/office/drawing/2014/main" id="{8624C22E-BB72-A3B0-77CA-FB9EEBC70E2A}"/>
              </a:ext>
            </a:extLst>
          </p:cNvPr>
          <p:cNvSpPr txBox="1"/>
          <p:nvPr/>
        </p:nvSpPr>
        <p:spPr>
          <a:xfrm>
            <a:off x="1218405" y="11532033"/>
            <a:ext cx="5070600"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a:t>
            </a:r>
            <a:r>
              <a:rPr lang="en-US" sz="2000" dirty="0" err="1">
                <a:solidFill>
                  <a:schemeClr val="dk1"/>
                </a:solidFill>
                <a:latin typeface="Leelawadee"/>
                <a:ea typeface="Leelawadee"/>
                <a:cs typeface="Leelawadee"/>
                <a:sym typeface="Leelawadee"/>
              </a:rPr>
              <a:t>D’Ambrosio</a:t>
            </a:r>
            <a:r>
              <a:rPr lang="en-US" sz="2000" dirty="0">
                <a:solidFill>
                  <a:schemeClr val="dk1"/>
                </a:solidFill>
                <a:latin typeface="Leelawadee"/>
                <a:ea typeface="Leelawadee"/>
                <a:cs typeface="Leelawadee"/>
                <a:sym typeface="Leelawadee"/>
              </a:rPr>
              <a:t> et al. (2019)</a:t>
            </a:r>
            <a:endParaRPr sz="2800" dirty="0"/>
          </a:p>
        </p:txBody>
      </p:sp>
      <p:pic>
        <p:nvPicPr>
          <p:cNvPr id="3074" name="Picture 2" descr="Fig. 5">
            <a:extLst>
              <a:ext uri="{FF2B5EF4-FFF2-40B4-BE49-F238E27FC236}">
                <a16:creationId xmlns:a16="http://schemas.microsoft.com/office/drawing/2014/main" id="{28255BC3-2C48-A0A9-7969-9D06C0999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54" y="2903098"/>
            <a:ext cx="15926309" cy="8766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7F5108-097D-5D07-F8CB-321E12A5890D}"/>
              </a:ext>
            </a:extLst>
          </p:cNvPr>
          <p:cNvSpPr txBox="1"/>
          <p:nvPr/>
        </p:nvSpPr>
        <p:spPr>
          <a:xfrm>
            <a:off x="19131670" y="3857178"/>
            <a:ext cx="4205818" cy="5509200"/>
          </a:xfrm>
          <a:prstGeom prst="rect">
            <a:avLst/>
          </a:prstGeom>
          <a:noFill/>
        </p:spPr>
        <p:txBody>
          <a:bodyPr wrap="square" rtlCol="0">
            <a:spAutoFit/>
          </a:bodyPr>
          <a:lstStyle/>
          <a:p>
            <a:r>
              <a:rPr lang="en-US" sz="3200" dirty="0">
                <a:latin typeface="Quattrocento Sans" panose="020B0502050000020003" pitchFamily="34" charset="0"/>
              </a:rPr>
              <a:t>Box plots of total inbreeding (FROH) and recent inbreeding (FROH&gt;10) for each rainbow trout line. </a:t>
            </a:r>
          </a:p>
          <a:p>
            <a:endParaRPr lang="en-US" sz="3200" b="1" u="sng" dirty="0">
              <a:latin typeface="Quattrocento Sans" panose="020B0502050000020003" pitchFamily="34" charset="0"/>
            </a:endParaRPr>
          </a:p>
          <a:p>
            <a:r>
              <a:rPr lang="en-US" sz="3200" b="1" u="sng" dirty="0">
                <a:latin typeface="Quattrocento Sans" panose="020B0502050000020003" pitchFamily="34" charset="0"/>
              </a:rPr>
              <a:t>Plain box:</a:t>
            </a:r>
            <a:r>
              <a:rPr lang="en-US" sz="3200" dirty="0">
                <a:latin typeface="Quattrocento Sans" panose="020B0502050000020003" pitchFamily="34" charset="0"/>
              </a:rPr>
              <a:t> total inbreeding (FROH).</a:t>
            </a:r>
          </a:p>
          <a:p>
            <a:endParaRPr lang="en-US" sz="3200" b="1" u="sng" dirty="0">
              <a:latin typeface="Quattrocento Sans" panose="020B0502050000020003" pitchFamily="34" charset="0"/>
            </a:endParaRPr>
          </a:p>
          <a:p>
            <a:r>
              <a:rPr lang="en-US" sz="3200" b="1" u="sng" dirty="0">
                <a:latin typeface="Quattrocento Sans" panose="020B0502050000020003" pitchFamily="34" charset="0"/>
              </a:rPr>
              <a:t>Hatched box:</a:t>
            </a:r>
            <a:r>
              <a:rPr lang="en-US" sz="3200" dirty="0">
                <a:latin typeface="Quattrocento Sans" panose="020B0502050000020003" pitchFamily="34" charset="0"/>
              </a:rPr>
              <a:t> recent inbreeding (FROH&gt;10).</a:t>
            </a:r>
          </a:p>
        </p:txBody>
      </p:sp>
    </p:spTree>
    <p:extLst>
      <p:ext uri="{BB962C8B-B14F-4D97-AF65-F5344CB8AC3E}">
        <p14:creationId xmlns:p14="http://schemas.microsoft.com/office/powerpoint/2010/main" val="3888360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Working dogs</a:t>
            </a:r>
            <a:endParaRPr dirty="0"/>
          </a:p>
        </p:txBody>
      </p:sp>
      <p:grpSp>
        <p:nvGrpSpPr>
          <p:cNvPr id="9" name="Group 8">
            <a:extLst>
              <a:ext uri="{FF2B5EF4-FFF2-40B4-BE49-F238E27FC236}">
                <a16:creationId xmlns:a16="http://schemas.microsoft.com/office/drawing/2014/main" id="{02838F6F-EA6C-A09C-5C42-C1B01D6E6FAC}"/>
              </a:ext>
            </a:extLst>
          </p:cNvPr>
          <p:cNvGrpSpPr/>
          <p:nvPr/>
        </p:nvGrpSpPr>
        <p:grpSpPr>
          <a:xfrm>
            <a:off x="2173996" y="3694920"/>
            <a:ext cx="20010607" cy="7751517"/>
            <a:chOff x="2173996" y="3452327"/>
            <a:chExt cx="20010607" cy="7751517"/>
          </a:xfrm>
        </p:grpSpPr>
        <p:pic>
          <p:nvPicPr>
            <p:cNvPr id="5" name="Picture 4" descr="A screenshot of a computer&#10;&#10;Description automatically generated">
              <a:extLst>
                <a:ext uri="{FF2B5EF4-FFF2-40B4-BE49-F238E27FC236}">
                  <a16:creationId xmlns:a16="http://schemas.microsoft.com/office/drawing/2014/main" id="{3B6D68D1-24BF-E3B9-11F7-481A6AD59202}"/>
                </a:ext>
              </a:extLst>
            </p:cNvPr>
            <p:cNvPicPr>
              <a:picLocks noChangeAspect="1"/>
            </p:cNvPicPr>
            <p:nvPr/>
          </p:nvPicPr>
          <p:blipFill rotWithShape="1">
            <a:blip r:embed="rId3"/>
            <a:srcRect l="7222" t="19248" r="7528" b="25773"/>
            <a:stretch/>
          </p:blipFill>
          <p:spPr>
            <a:xfrm>
              <a:off x="2173996" y="3452327"/>
              <a:ext cx="20010607" cy="7259217"/>
            </a:xfrm>
            <a:prstGeom prst="rect">
              <a:avLst/>
            </a:prstGeom>
          </p:spPr>
        </p:pic>
        <p:sp>
          <p:nvSpPr>
            <p:cNvPr id="8" name="Google Shape;121;g27280f0808f_0_30">
              <a:extLst>
                <a:ext uri="{FF2B5EF4-FFF2-40B4-BE49-F238E27FC236}">
                  <a16:creationId xmlns:a16="http://schemas.microsoft.com/office/drawing/2014/main" id="{E01DD4F7-247D-2125-DC77-1169F4A8C9B9}"/>
                </a:ext>
              </a:extLst>
            </p:cNvPr>
            <p:cNvSpPr txBox="1"/>
            <p:nvPr/>
          </p:nvSpPr>
          <p:spPr>
            <a:xfrm>
              <a:off x="2173996" y="10711544"/>
              <a:ext cx="5070600"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Cole et al. (2004)</a:t>
              </a:r>
              <a:endParaRPr sz="2800" dirty="0"/>
            </a:p>
          </p:txBody>
        </p:sp>
      </p:grpSp>
    </p:spTree>
    <p:extLst>
      <p:ext uri="{BB962C8B-B14F-4D97-AF65-F5344CB8AC3E}">
        <p14:creationId xmlns:p14="http://schemas.microsoft.com/office/powerpoint/2010/main" val="111593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F105E-A6FB-F627-AF86-076D227CF20C}"/>
              </a:ext>
            </a:extLst>
          </p:cNvPr>
          <p:cNvSpPr>
            <a:spLocks noGrp="1"/>
          </p:cNvSpPr>
          <p:nvPr>
            <p:ph type="title"/>
          </p:nvPr>
        </p:nvSpPr>
        <p:spPr/>
        <p:txBody>
          <a:bodyPr/>
          <a:lstStyle/>
          <a:p>
            <a:r>
              <a:rPr lang="en-US" dirty="0"/>
              <a:t>122 generations of mice</a:t>
            </a:r>
          </a:p>
        </p:txBody>
      </p:sp>
      <p:pic>
        <p:nvPicPr>
          <p:cNvPr id="7" name="Picture 6" descr="A graph on a white background&#10;&#10;Description automatically generated">
            <a:extLst>
              <a:ext uri="{FF2B5EF4-FFF2-40B4-BE49-F238E27FC236}">
                <a16:creationId xmlns:a16="http://schemas.microsoft.com/office/drawing/2014/main" id="{AFA65EE5-E424-DFB3-B455-052AE8E89AE3}"/>
              </a:ext>
            </a:extLst>
          </p:cNvPr>
          <p:cNvPicPr>
            <a:picLocks noChangeAspect="1"/>
          </p:cNvPicPr>
          <p:nvPr/>
        </p:nvPicPr>
        <p:blipFill rotWithShape="1">
          <a:blip r:embed="rId2"/>
          <a:srcRect l="16134" t="20842" r="15138" b="9724"/>
          <a:stretch/>
        </p:blipFill>
        <p:spPr>
          <a:xfrm>
            <a:off x="3871937" y="3173507"/>
            <a:ext cx="16614726" cy="9441848"/>
          </a:xfrm>
          <a:prstGeom prst="rect">
            <a:avLst/>
          </a:prstGeom>
        </p:spPr>
      </p:pic>
      <p:sp>
        <p:nvSpPr>
          <p:cNvPr id="8" name="Google Shape;121;g27280f0808f_0_30">
            <a:extLst>
              <a:ext uri="{FF2B5EF4-FFF2-40B4-BE49-F238E27FC236}">
                <a16:creationId xmlns:a16="http://schemas.microsoft.com/office/drawing/2014/main" id="{0D64F673-D45A-CE94-850F-56B92884E128}"/>
              </a:ext>
            </a:extLst>
          </p:cNvPr>
          <p:cNvSpPr txBox="1"/>
          <p:nvPr/>
        </p:nvSpPr>
        <p:spPr>
          <a:xfrm>
            <a:off x="3985543" y="12896030"/>
            <a:ext cx="5070600"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Holt et al. (2005)</a:t>
            </a:r>
            <a:endParaRPr sz="2800" dirty="0"/>
          </a:p>
        </p:txBody>
      </p:sp>
    </p:spTree>
    <p:extLst>
      <p:ext uri="{BB962C8B-B14F-4D97-AF65-F5344CB8AC3E}">
        <p14:creationId xmlns:p14="http://schemas.microsoft.com/office/powerpoint/2010/main" val="78716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6f585ac597_0_358"/>
          <p:cNvSpPr txBox="1">
            <a:spLocks noGrp="1"/>
          </p:cNvSpPr>
          <p:nvPr>
            <p:ph type="body" idx="1"/>
          </p:nvPr>
        </p:nvSpPr>
        <p:spPr>
          <a:xfrm>
            <a:off x="1924914" y="4069541"/>
            <a:ext cx="20712900" cy="3300300"/>
          </a:xfrm>
          <a:prstGeom prst="rect">
            <a:avLst/>
          </a:prstGeom>
          <a:noFill/>
          <a:ln>
            <a:noFill/>
          </a:ln>
        </p:spPr>
        <p:txBody>
          <a:bodyPr spcFirstLastPara="1" wrap="square" lIns="108800" tIns="108800" rIns="108800" bIns="108800" anchor="b" anchorCtr="0">
            <a:normAutofit/>
          </a:bodyPr>
          <a:lstStyle/>
          <a:p>
            <a:pPr marL="0" lvl="0" indent="0" algn="l" rtl="0">
              <a:lnSpc>
                <a:spcPct val="150000"/>
              </a:lnSpc>
              <a:spcBef>
                <a:spcPts val="600"/>
              </a:spcBef>
              <a:spcAft>
                <a:spcPts val="0"/>
              </a:spcAft>
              <a:buSzPts val="4000"/>
              <a:buNone/>
            </a:pPr>
            <a:r>
              <a:rPr lang="en-US" dirty="0"/>
              <a:t>Point 4</a:t>
            </a:r>
            <a:endParaRPr dirty="0"/>
          </a:p>
        </p:txBody>
      </p:sp>
      <p:sp>
        <p:nvSpPr>
          <p:cNvPr id="118" name="Google Shape;118;g26f585ac597_0_35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fontScale="90000"/>
          </a:bodyPr>
          <a:lstStyle/>
          <a:p>
            <a:pPr marL="0" lvl="0" indent="0" algn="l" rtl="0">
              <a:lnSpc>
                <a:spcPct val="100000"/>
              </a:lnSpc>
              <a:spcBef>
                <a:spcPts val="0"/>
              </a:spcBef>
              <a:spcAft>
                <a:spcPts val="0"/>
              </a:spcAft>
              <a:buSzPts val="9500"/>
              <a:buNone/>
            </a:pPr>
            <a:r>
              <a:rPr lang="en-US" dirty="0"/>
              <a:t>Inbreeding affects different traits in different ways</a:t>
            </a:r>
            <a:endParaRPr dirty="0"/>
          </a:p>
        </p:txBody>
      </p:sp>
    </p:spTree>
    <p:extLst>
      <p:ext uri="{BB962C8B-B14F-4D97-AF65-F5344CB8AC3E}">
        <p14:creationId xmlns:p14="http://schemas.microsoft.com/office/powerpoint/2010/main" val="412398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645F-A986-1678-C476-B2B2DDAB103D}"/>
              </a:ext>
            </a:extLst>
          </p:cNvPr>
          <p:cNvSpPr>
            <a:spLocks noGrp="1"/>
          </p:cNvSpPr>
          <p:nvPr>
            <p:ph type="title"/>
          </p:nvPr>
        </p:nvSpPr>
        <p:spPr/>
        <p:txBody>
          <a:bodyPr/>
          <a:lstStyle/>
          <a:p>
            <a:r>
              <a:rPr lang="en-US" dirty="0"/>
              <a:t>Inbreeding can be depressing</a:t>
            </a:r>
          </a:p>
        </p:txBody>
      </p:sp>
      <p:grpSp>
        <p:nvGrpSpPr>
          <p:cNvPr id="9" name="Group 8">
            <a:extLst>
              <a:ext uri="{FF2B5EF4-FFF2-40B4-BE49-F238E27FC236}">
                <a16:creationId xmlns:a16="http://schemas.microsoft.com/office/drawing/2014/main" id="{E5F005CB-9B3A-BE37-52F5-3DF374795175}"/>
              </a:ext>
            </a:extLst>
          </p:cNvPr>
          <p:cNvGrpSpPr/>
          <p:nvPr/>
        </p:nvGrpSpPr>
        <p:grpSpPr>
          <a:xfrm>
            <a:off x="677476" y="2649893"/>
            <a:ext cx="23003648" cy="10133046"/>
            <a:chOff x="677476" y="2649893"/>
            <a:chExt cx="23003648" cy="10133046"/>
          </a:xfrm>
        </p:grpSpPr>
        <p:pic>
          <p:nvPicPr>
            <p:cNvPr id="5" name="Picture 4" descr="A screenshot of a computer&#10;&#10;Description automatically generated">
              <a:extLst>
                <a:ext uri="{FF2B5EF4-FFF2-40B4-BE49-F238E27FC236}">
                  <a16:creationId xmlns:a16="http://schemas.microsoft.com/office/drawing/2014/main" id="{92AC316D-820D-B567-98CA-D9C6C202590A}"/>
                </a:ext>
              </a:extLst>
            </p:cNvPr>
            <p:cNvPicPr>
              <a:picLocks noChangeAspect="1"/>
            </p:cNvPicPr>
            <p:nvPr/>
          </p:nvPicPr>
          <p:blipFill rotWithShape="1">
            <a:blip r:embed="rId2"/>
            <a:srcRect l="22065" t="8748" r="20951" b="2004"/>
            <a:stretch/>
          </p:blipFill>
          <p:spPr>
            <a:xfrm>
              <a:off x="12179300" y="2649894"/>
              <a:ext cx="11501824" cy="10133045"/>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E4E2AC6B-04F6-3B10-B6EC-042A45DBDE78}"/>
                </a:ext>
              </a:extLst>
            </p:cNvPr>
            <p:cNvPicPr>
              <a:picLocks noChangeAspect="1"/>
            </p:cNvPicPr>
            <p:nvPr/>
          </p:nvPicPr>
          <p:blipFill rotWithShape="1">
            <a:blip r:embed="rId3"/>
            <a:srcRect l="35775" t="10080" r="9483" b="4125"/>
            <a:stretch/>
          </p:blipFill>
          <p:spPr>
            <a:xfrm>
              <a:off x="677476" y="2649893"/>
              <a:ext cx="10668548" cy="9405165"/>
            </a:xfrm>
            <a:prstGeom prst="rect">
              <a:avLst/>
            </a:prstGeom>
          </p:spPr>
        </p:pic>
        <p:sp>
          <p:nvSpPr>
            <p:cNvPr id="8" name="TextBox 7">
              <a:extLst>
                <a:ext uri="{FF2B5EF4-FFF2-40B4-BE49-F238E27FC236}">
                  <a16:creationId xmlns:a16="http://schemas.microsoft.com/office/drawing/2014/main" id="{196955D2-A381-44D7-48EF-918DD7154AFE}"/>
                </a:ext>
              </a:extLst>
            </p:cNvPr>
            <p:cNvSpPr txBox="1"/>
            <p:nvPr/>
          </p:nvSpPr>
          <p:spPr>
            <a:xfrm>
              <a:off x="8098019" y="12321722"/>
              <a:ext cx="3248005" cy="461217"/>
            </a:xfrm>
            <a:prstGeom prst="rect">
              <a:avLst/>
            </a:prstGeom>
            <a:noFill/>
          </p:spPr>
          <p:txBody>
            <a:bodyPr wrap="none" rtlCol="0">
              <a:spAutoFit/>
            </a:bodyPr>
            <a:lstStyle/>
            <a:p>
              <a:r>
                <a:rPr lang="en-US" sz="2397" b="1" dirty="0"/>
                <a:t>Source:</a:t>
              </a:r>
              <a:r>
                <a:rPr lang="en-US" sz="2397" dirty="0"/>
                <a:t> Leroy (2014)</a:t>
              </a:r>
            </a:p>
          </p:txBody>
        </p:sp>
      </p:grpSp>
      <p:pic>
        <p:nvPicPr>
          <p:cNvPr id="1026" name="Picture 2" descr="Marvin The Paranoid Android By Prospera Kartika | ubicaciondepersonas ...">
            <a:extLst>
              <a:ext uri="{FF2B5EF4-FFF2-40B4-BE49-F238E27FC236}">
                <a16:creationId xmlns:a16="http://schemas.microsoft.com/office/drawing/2014/main" id="{371C1893-D2EC-B2A1-E4FC-E827E19E96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48" t="2105" r="17653" b="2105"/>
          <a:stretch/>
        </p:blipFill>
        <p:spPr bwMode="auto">
          <a:xfrm>
            <a:off x="22544040" y="180497"/>
            <a:ext cx="1678230" cy="246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9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g27280f0808f_0_16"/>
          <p:cNvSpPr txBox="1">
            <a:spLocks noGrp="1"/>
          </p:cNvSpPr>
          <p:nvPr>
            <p:ph type="body" idx="1"/>
          </p:nvPr>
        </p:nvSpPr>
        <p:spPr>
          <a:xfrm>
            <a:off x="1217613" y="3295650"/>
            <a:ext cx="21932900" cy="7971181"/>
          </a:xfrm>
          <a:prstGeom prst="rect">
            <a:avLst/>
          </a:prstGeom>
          <a:noFill/>
          <a:ln>
            <a:noFill/>
          </a:ln>
        </p:spPr>
        <p:txBody>
          <a:bodyPr spcFirstLastPara="1" wrap="square" lIns="182725" tIns="91325" rIns="182725" bIns="91325" anchor="t" anchorCtr="0">
            <a:spAutoFit/>
          </a:bodyPr>
          <a:lstStyle/>
          <a:p>
            <a:pPr marL="457200" lvl="0" indent="-584200" algn="l" rtl="0">
              <a:lnSpc>
                <a:spcPct val="100000"/>
              </a:lnSpc>
              <a:spcBef>
                <a:spcPts val="0"/>
              </a:spcBef>
              <a:spcAft>
                <a:spcPts val="1000"/>
              </a:spcAft>
              <a:buClr>
                <a:schemeClr val="accent6"/>
              </a:buClr>
              <a:buSzPts val="7600"/>
              <a:buChar char="•"/>
            </a:pPr>
            <a:r>
              <a:rPr lang="en-US" dirty="0"/>
              <a:t>Inbreeding is different things to different people</a:t>
            </a:r>
          </a:p>
          <a:p>
            <a:pPr marL="457200" lvl="0" indent="-584200" algn="l" rtl="0">
              <a:lnSpc>
                <a:spcPct val="100000"/>
              </a:lnSpc>
              <a:spcBef>
                <a:spcPts val="0"/>
              </a:spcBef>
              <a:spcAft>
                <a:spcPts val="1000"/>
              </a:spcAft>
              <a:buClr>
                <a:schemeClr val="accent6"/>
              </a:buClr>
              <a:buSzPts val="7600"/>
              <a:buChar char="•"/>
            </a:pPr>
            <a:r>
              <a:rPr lang="en-US" dirty="0"/>
              <a:t>New inbreeding matters more than old inbreeding</a:t>
            </a:r>
          </a:p>
          <a:p>
            <a:pPr marL="457200" lvl="0" indent="-584200" algn="l" rtl="0">
              <a:lnSpc>
                <a:spcPct val="100000"/>
              </a:lnSpc>
              <a:spcBef>
                <a:spcPts val="0"/>
              </a:spcBef>
              <a:spcAft>
                <a:spcPts val="1000"/>
              </a:spcAft>
              <a:buClr>
                <a:schemeClr val="accent6"/>
              </a:buClr>
              <a:buSzPts val="7600"/>
              <a:buChar char="•"/>
            </a:pPr>
            <a:r>
              <a:rPr lang="en-US" dirty="0"/>
              <a:t>We’re not alone!</a:t>
            </a:r>
          </a:p>
          <a:p>
            <a:pPr marL="457200" lvl="0" indent="-584200" algn="l" rtl="0">
              <a:lnSpc>
                <a:spcPct val="100000"/>
              </a:lnSpc>
              <a:spcBef>
                <a:spcPts val="0"/>
              </a:spcBef>
              <a:spcAft>
                <a:spcPts val="1000"/>
              </a:spcAft>
              <a:buClr>
                <a:schemeClr val="accent6"/>
              </a:buClr>
              <a:buSzPts val="7600"/>
              <a:buChar char="•"/>
            </a:pPr>
            <a:r>
              <a:rPr lang="en-US" dirty="0"/>
              <a:t>Inbreeding affects different traits in different ways</a:t>
            </a:r>
          </a:p>
          <a:p>
            <a:pPr marL="457200" lvl="0" indent="-584200" algn="l" rtl="0">
              <a:lnSpc>
                <a:spcPct val="100000"/>
              </a:lnSpc>
              <a:spcBef>
                <a:spcPts val="0"/>
              </a:spcBef>
              <a:spcAft>
                <a:spcPts val="1000"/>
              </a:spcAft>
              <a:buClr>
                <a:schemeClr val="accent6"/>
              </a:buClr>
              <a:buSzPts val="7600"/>
              <a:buChar char="•"/>
            </a:pPr>
            <a:r>
              <a:rPr lang="en-US" dirty="0"/>
              <a:t>Nobody can agree on what to do about it</a:t>
            </a:r>
          </a:p>
          <a:p>
            <a:pPr marL="457200" lvl="0" indent="-584200" algn="l" rtl="0">
              <a:lnSpc>
                <a:spcPct val="100000"/>
              </a:lnSpc>
              <a:spcBef>
                <a:spcPts val="0"/>
              </a:spcBef>
              <a:spcAft>
                <a:spcPts val="1000"/>
              </a:spcAft>
              <a:buClr>
                <a:schemeClr val="accent6"/>
              </a:buClr>
              <a:buSzPts val="7600"/>
              <a:buChar char="•"/>
            </a:pPr>
            <a:r>
              <a:rPr lang="en-US" dirty="0"/>
              <a:t>Concluding remarks</a:t>
            </a:r>
            <a:endParaRPr dirty="0"/>
          </a:p>
        </p:txBody>
      </p:sp>
      <p:sp>
        <p:nvSpPr>
          <p:cNvPr id="105" name="Google Shape;105;g27280f0808f_0_16"/>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a:t>Outline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7280f0808f_0_39"/>
          <p:cNvSpPr txBox="1">
            <a:spLocks noGrp="1"/>
          </p:cNvSpPr>
          <p:nvPr>
            <p:ph type="title"/>
          </p:nvPr>
        </p:nvSpPr>
        <p:spPr>
          <a:xfrm>
            <a:off x="857753" y="730250"/>
            <a:ext cx="22411299" cy="2651400"/>
          </a:xfrm>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Should dairy farmers worry about inbreeding?</a:t>
            </a:r>
            <a:endParaRPr dirty="0"/>
          </a:p>
        </p:txBody>
      </p:sp>
      <p:graphicFrame>
        <p:nvGraphicFramePr>
          <p:cNvPr id="129" name="Google Shape;129;g27280f0808f_0_39"/>
          <p:cNvGraphicFramePr/>
          <p:nvPr>
            <p:extLst>
              <p:ext uri="{D42A27DB-BD31-4B8C-83A1-F6EECF244321}">
                <p14:modId xmlns:p14="http://schemas.microsoft.com/office/powerpoint/2010/main" val="3961956704"/>
              </p:ext>
            </p:extLst>
          </p:nvPr>
        </p:nvGraphicFramePr>
        <p:xfrm>
          <a:off x="736804" y="4320914"/>
          <a:ext cx="22411300" cy="2740440"/>
        </p:xfrm>
        <a:graphic>
          <a:graphicData uri="http://schemas.openxmlformats.org/drawingml/2006/table">
            <a:tbl>
              <a:tblPr>
                <a:noFill/>
              </a:tblPr>
              <a:tblGrid>
                <a:gridCol w="2695350">
                  <a:extLst>
                    <a:ext uri="{9D8B030D-6E8A-4147-A177-3AD203B41FA5}">
                      <a16:colId xmlns:a16="http://schemas.microsoft.com/office/drawing/2014/main" val="20000"/>
                    </a:ext>
                  </a:extLst>
                </a:gridCol>
                <a:gridCol w="2236125">
                  <a:extLst>
                    <a:ext uri="{9D8B030D-6E8A-4147-A177-3AD203B41FA5}">
                      <a16:colId xmlns:a16="http://schemas.microsoft.com/office/drawing/2014/main" val="20001"/>
                    </a:ext>
                  </a:extLst>
                </a:gridCol>
                <a:gridCol w="3244575">
                  <a:extLst>
                    <a:ext uri="{9D8B030D-6E8A-4147-A177-3AD203B41FA5}">
                      <a16:colId xmlns:a16="http://schemas.microsoft.com/office/drawing/2014/main" val="20002"/>
                    </a:ext>
                  </a:extLst>
                </a:gridCol>
                <a:gridCol w="2513825">
                  <a:extLst>
                    <a:ext uri="{9D8B030D-6E8A-4147-A177-3AD203B41FA5}">
                      <a16:colId xmlns:a16="http://schemas.microsoft.com/office/drawing/2014/main" val="20003"/>
                    </a:ext>
                  </a:extLst>
                </a:gridCol>
                <a:gridCol w="2440750">
                  <a:extLst>
                    <a:ext uri="{9D8B030D-6E8A-4147-A177-3AD203B41FA5}">
                      <a16:colId xmlns:a16="http://schemas.microsoft.com/office/drawing/2014/main" val="20004"/>
                    </a:ext>
                  </a:extLst>
                </a:gridCol>
                <a:gridCol w="2455350">
                  <a:extLst>
                    <a:ext uri="{9D8B030D-6E8A-4147-A177-3AD203B41FA5}">
                      <a16:colId xmlns:a16="http://schemas.microsoft.com/office/drawing/2014/main" val="20005"/>
                    </a:ext>
                  </a:extLst>
                </a:gridCol>
                <a:gridCol w="2279975">
                  <a:extLst>
                    <a:ext uri="{9D8B030D-6E8A-4147-A177-3AD203B41FA5}">
                      <a16:colId xmlns:a16="http://schemas.microsoft.com/office/drawing/2014/main" val="20006"/>
                    </a:ext>
                  </a:extLst>
                </a:gridCol>
                <a:gridCol w="2055200">
                  <a:extLst>
                    <a:ext uri="{9D8B030D-6E8A-4147-A177-3AD203B41FA5}">
                      <a16:colId xmlns:a16="http://schemas.microsoft.com/office/drawing/2014/main" val="20007"/>
                    </a:ext>
                  </a:extLst>
                </a:gridCol>
                <a:gridCol w="2490150">
                  <a:extLst>
                    <a:ext uri="{9D8B030D-6E8A-4147-A177-3AD203B41FA5}">
                      <a16:colId xmlns:a16="http://schemas.microsoft.com/office/drawing/2014/main" val="20008"/>
                    </a:ext>
                  </a:extLst>
                </a:gridCol>
              </a:tblGrid>
              <a:tr h="972600">
                <a:tc>
                  <a:txBody>
                    <a:bodyPr/>
                    <a:lstStyle/>
                    <a:p>
                      <a:pPr marL="0" marR="0" lvl="0" indent="0" algn="ctr" rtl="0">
                        <a:spcBef>
                          <a:spcPts val="0"/>
                        </a:spcBef>
                        <a:spcAft>
                          <a:spcPts val="0"/>
                        </a:spcAft>
                        <a:buNone/>
                      </a:pPr>
                      <a:r>
                        <a:rPr lang="en-US" sz="4800" b="1" u="none" strike="noStrike" cap="none"/>
                        <a:t>Milk</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Fat</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Protein</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PL</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SCS</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DPR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HCR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CCR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LIV</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83900">
                <a:tc>
                  <a:txBody>
                    <a:bodyPr/>
                    <a:lstStyle/>
                    <a:p>
                      <a:pPr marL="0" marR="0" lvl="0" indent="0" algn="ctr" rtl="0">
                        <a:spcBef>
                          <a:spcPts val="0"/>
                        </a:spcBef>
                        <a:spcAft>
                          <a:spcPts val="0"/>
                        </a:spcAft>
                        <a:buNone/>
                      </a:pPr>
                      <a:r>
                        <a:rPr lang="en-US" sz="4800" b="0" u="none" strike="noStrike" cap="none" dirty="0"/>
                        <a:t>-73.6</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-2.70</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-2.10</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-0.28</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0.01</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-0.22</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-0.22</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-0.31</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-0.11</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83900">
                <a:tc>
                  <a:txBody>
                    <a:bodyPr/>
                    <a:lstStyle/>
                    <a:p>
                      <a:pPr marL="0" marR="0" lvl="0" indent="0" algn="ctr" rtl="0">
                        <a:spcBef>
                          <a:spcPts val="0"/>
                        </a:spcBef>
                        <a:spcAft>
                          <a:spcPts val="0"/>
                        </a:spcAft>
                        <a:buNone/>
                      </a:pPr>
                      <a:r>
                        <a:rPr lang="en-US" sz="4800" b="0" u="none" strike="noStrike" cap="none" dirty="0"/>
                        <a:t>-18.4</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-0.67</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-0.52</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-0.07</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0.0025</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highlight>
                            <a:srgbClr val="00FFFF"/>
                          </a:highlight>
                        </a:rPr>
                        <a:t>-0.05</a:t>
                      </a:r>
                      <a:endParaRPr sz="2800" dirty="0">
                        <a:highlight>
                          <a:srgbClr val="00FFFF"/>
                        </a:highlight>
                      </a:endParaRPr>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-0.05</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-0.08</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t>-0.03</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30" name="Google Shape;130;g27280f0808f_0_39"/>
          <p:cNvSpPr txBox="1"/>
          <p:nvPr/>
        </p:nvSpPr>
        <p:spPr>
          <a:xfrm>
            <a:off x="736803" y="7067768"/>
            <a:ext cx="22290906" cy="676876"/>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3200" b="1" i="1" dirty="0">
                <a:solidFill>
                  <a:schemeClr val="dk1"/>
                </a:solidFill>
                <a:latin typeface="Leelawadee"/>
                <a:ea typeface="Leelawadee"/>
                <a:cs typeface="Leelawadee"/>
                <a:sym typeface="Leelawadee"/>
              </a:rPr>
              <a:t>Source:</a:t>
            </a:r>
            <a:r>
              <a:rPr lang="en-US" sz="3200" dirty="0">
                <a:solidFill>
                  <a:schemeClr val="dk1"/>
                </a:solidFill>
                <a:latin typeface="Leelawadee"/>
                <a:ea typeface="Leelawadee"/>
                <a:cs typeface="Leelawadee"/>
                <a:sym typeface="Leelawadee"/>
              </a:rPr>
              <a:t> CDCB (https://</a:t>
            </a:r>
            <a:r>
              <a:rPr lang="en-US" sz="3200" dirty="0" err="1">
                <a:solidFill>
                  <a:schemeClr val="dk1"/>
                </a:solidFill>
                <a:latin typeface="Leelawadee"/>
                <a:ea typeface="Leelawadee"/>
                <a:cs typeface="Leelawadee"/>
                <a:sym typeface="Leelawadee"/>
              </a:rPr>
              <a:t>webconnect.uscdcb.com</a:t>
            </a:r>
            <a:r>
              <a:rPr lang="en-US" sz="3200" dirty="0">
                <a:solidFill>
                  <a:schemeClr val="dk1"/>
                </a:solidFill>
                <a:latin typeface="Leelawadee"/>
                <a:ea typeface="Leelawadee"/>
                <a:cs typeface="Leelawadee"/>
                <a:sym typeface="Leelawadee"/>
              </a:rPr>
              <a:t>/#/summary-stats/breed-means-bases-heterosis-inbreeding-regressions).</a:t>
            </a:r>
            <a:endParaRPr sz="2800" dirty="0"/>
          </a:p>
        </p:txBody>
      </p:sp>
      <p:sp>
        <p:nvSpPr>
          <p:cNvPr id="131" name="Google Shape;131;g27280f0808f_0_39"/>
          <p:cNvSpPr txBox="1"/>
          <p:nvPr/>
        </p:nvSpPr>
        <p:spPr>
          <a:xfrm>
            <a:off x="1201509" y="3083882"/>
            <a:ext cx="21826200" cy="9234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4800" b="1" dirty="0">
                <a:solidFill>
                  <a:srgbClr val="C00000"/>
                </a:solidFill>
                <a:latin typeface="Leelawadee"/>
                <a:ea typeface="Leelawadee"/>
                <a:cs typeface="Leelawadee"/>
                <a:sym typeface="Leelawadee"/>
              </a:rPr>
              <a:t>Change in phenotypic performance per 1% (0.25%) increase in inbreeding</a:t>
            </a:r>
            <a:endParaRPr sz="2800" dirty="0">
              <a:solidFill>
                <a:srgbClr val="C00000"/>
              </a:solidFill>
            </a:endParaRPr>
          </a:p>
        </p:txBody>
      </p:sp>
      <p:graphicFrame>
        <p:nvGraphicFramePr>
          <p:cNvPr id="132" name="Google Shape;132;g27280f0808f_0_39"/>
          <p:cNvGraphicFramePr/>
          <p:nvPr>
            <p:extLst>
              <p:ext uri="{D42A27DB-BD31-4B8C-83A1-F6EECF244321}">
                <p14:modId xmlns:p14="http://schemas.microsoft.com/office/powerpoint/2010/main" val="3493678075"/>
              </p:ext>
            </p:extLst>
          </p:nvPr>
        </p:nvGraphicFramePr>
        <p:xfrm>
          <a:off x="736804" y="9516264"/>
          <a:ext cx="22411300" cy="1856520"/>
        </p:xfrm>
        <a:graphic>
          <a:graphicData uri="http://schemas.openxmlformats.org/drawingml/2006/table">
            <a:tbl>
              <a:tblPr>
                <a:noFill/>
              </a:tblPr>
              <a:tblGrid>
                <a:gridCol w="2695350">
                  <a:extLst>
                    <a:ext uri="{9D8B030D-6E8A-4147-A177-3AD203B41FA5}">
                      <a16:colId xmlns:a16="http://schemas.microsoft.com/office/drawing/2014/main" val="20000"/>
                    </a:ext>
                  </a:extLst>
                </a:gridCol>
                <a:gridCol w="2236125">
                  <a:extLst>
                    <a:ext uri="{9D8B030D-6E8A-4147-A177-3AD203B41FA5}">
                      <a16:colId xmlns:a16="http://schemas.microsoft.com/office/drawing/2014/main" val="20001"/>
                    </a:ext>
                  </a:extLst>
                </a:gridCol>
                <a:gridCol w="3244575">
                  <a:extLst>
                    <a:ext uri="{9D8B030D-6E8A-4147-A177-3AD203B41FA5}">
                      <a16:colId xmlns:a16="http://schemas.microsoft.com/office/drawing/2014/main" val="20002"/>
                    </a:ext>
                  </a:extLst>
                </a:gridCol>
                <a:gridCol w="2513825">
                  <a:extLst>
                    <a:ext uri="{9D8B030D-6E8A-4147-A177-3AD203B41FA5}">
                      <a16:colId xmlns:a16="http://schemas.microsoft.com/office/drawing/2014/main" val="20003"/>
                    </a:ext>
                  </a:extLst>
                </a:gridCol>
                <a:gridCol w="2440750">
                  <a:extLst>
                    <a:ext uri="{9D8B030D-6E8A-4147-A177-3AD203B41FA5}">
                      <a16:colId xmlns:a16="http://schemas.microsoft.com/office/drawing/2014/main" val="20004"/>
                    </a:ext>
                  </a:extLst>
                </a:gridCol>
                <a:gridCol w="2455350">
                  <a:extLst>
                    <a:ext uri="{9D8B030D-6E8A-4147-A177-3AD203B41FA5}">
                      <a16:colId xmlns:a16="http://schemas.microsoft.com/office/drawing/2014/main" val="20005"/>
                    </a:ext>
                  </a:extLst>
                </a:gridCol>
                <a:gridCol w="2279975">
                  <a:extLst>
                    <a:ext uri="{9D8B030D-6E8A-4147-A177-3AD203B41FA5}">
                      <a16:colId xmlns:a16="http://schemas.microsoft.com/office/drawing/2014/main" val="20006"/>
                    </a:ext>
                  </a:extLst>
                </a:gridCol>
                <a:gridCol w="2055200">
                  <a:extLst>
                    <a:ext uri="{9D8B030D-6E8A-4147-A177-3AD203B41FA5}">
                      <a16:colId xmlns:a16="http://schemas.microsoft.com/office/drawing/2014/main" val="20007"/>
                    </a:ext>
                  </a:extLst>
                </a:gridCol>
                <a:gridCol w="2490150">
                  <a:extLst>
                    <a:ext uri="{9D8B030D-6E8A-4147-A177-3AD203B41FA5}">
                      <a16:colId xmlns:a16="http://schemas.microsoft.com/office/drawing/2014/main" val="20008"/>
                    </a:ext>
                  </a:extLst>
                </a:gridCol>
              </a:tblGrid>
              <a:tr h="972600">
                <a:tc>
                  <a:txBody>
                    <a:bodyPr/>
                    <a:lstStyle/>
                    <a:p>
                      <a:pPr marL="0" marR="0" lvl="0" indent="0" algn="ctr" rtl="0">
                        <a:spcBef>
                          <a:spcPts val="0"/>
                        </a:spcBef>
                        <a:spcAft>
                          <a:spcPts val="0"/>
                        </a:spcAft>
                        <a:buNone/>
                      </a:pPr>
                      <a:r>
                        <a:rPr lang="en-US" sz="4800" b="1" u="none" strike="noStrike" cap="none"/>
                        <a:t>Milk</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Fat</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Protein</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PL</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SCS</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DPR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HCR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CCR</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1" u="none" strike="noStrike" cap="none"/>
                        <a:t>LIV</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83900">
                <a:tc>
                  <a:txBody>
                    <a:bodyPr/>
                    <a:lstStyle/>
                    <a:p>
                      <a:pPr marL="0" marR="0" lvl="0" indent="0" algn="ctr" rtl="0">
                        <a:spcBef>
                          <a:spcPts val="0"/>
                        </a:spcBef>
                        <a:spcAft>
                          <a:spcPts val="0"/>
                        </a:spcAft>
                        <a:buNone/>
                      </a:pPr>
                      <a:r>
                        <a:rPr lang="en-US" sz="4800" b="0" u="none" strike="noStrike" cap="none" dirty="0">
                          <a:highlight>
                            <a:srgbClr val="00FF00"/>
                          </a:highlight>
                        </a:rPr>
                        <a:t>+126.9</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a:highlight>
                            <a:srgbClr val="00FF00"/>
                          </a:highlight>
                        </a:rPr>
                        <a:t>+7.7</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a:highlight>
                            <a:srgbClr val="00FF00"/>
                          </a:highlight>
                        </a:rPr>
                        <a:t>+4.4</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a:highlight>
                            <a:srgbClr val="00FF00"/>
                          </a:highlight>
                        </a:rPr>
                        <a:t>+0.49</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highlight>
                            <a:srgbClr val="00FF00"/>
                          </a:highlight>
                        </a:rPr>
                        <a:t>-0.02</a:t>
                      </a:r>
                      <a:endParaRPr sz="2800" dirty="0">
                        <a:highlight>
                          <a:srgbClr val="00FF00"/>
                        </a:highlight>
                      </a:endParaRPr>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highlight>
                            <a:srgbClr val="00FFFF"/>
                          </a:highlight>
                        </a:rPr>
                        <a:t>+0.03</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a:highlight>
                            <a:srgbClr val="00FF00"/>
                          </a:highlight>
                        </a:rPr>
                        <a:t>+0.15</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a:highlight>
                            <a:srgbClr val="00FF00"/>
                          </a:highlight>
                        </a:rPr>
                        <a:t>+0.15</a:t>
                      </a:r>
                      <a:endParaRPr sz="280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4800" b="0" u="none" strike="noStrike" cap="none" dirty="0">
                          <a:highlight>
                            <a:srgbClr val="00FF00"/>
                          </a:highlight>
                        </a:rPr>
                        <a:t>+0.25</a:t>
                      </a:r>
                      <a:endParaRPr sz="2800" dirty="0"/>
                    </a:p>
                  </a:txBody>
                  <a:tcPr marL="76125" marR="76125" marT="76200" marB="76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33" name="Google Shape;133;g27280f0808f_0_39"/>
          <p:cNvSpPr txBox="1"/>
          <p:nvPr/>
        </p:nvSpPr>
        <p:spPr>
          <a:xfrm>
            <a:off x="736804" y="11372786"/>
            <a:ext cx="22755900" cy="6771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3200" b="1" i="1">
                <a:solidFill>
                  <a:schemeClr val="dk1"/>
                </a:solidFill>
                <a:latin typeface="Leelawadee"/>
                <a:ea typeface="Leelawadee"/>
                <a:cs typeface="Leelawadee"/>
                <a:sym typeface="Leelawadee"/>
              </a:rPr>
              <a:t>Source:</a:t>
            </a:r>
            <a:r>
              <a:rPr lang="en-US" sz="3200">
                <a:solidFill>
                  <a:schemeClr val="dk1"/>
                </a:solidFill>
                <a:latin typeface="Leelawadee"/>
                <a:ea typeface="Leelawadee"/>
                <a:cs typeface="Leelawadee"/>
                <a:sym typeface="Leelawadee"/>
              </a:rPr>
              <a:t> AGIL, ARS, USDA (https://www.ars.usda.gov/ARSUserFiles/80420530/Publications/ARR/nmcalc-2021_ARR-NM8.pdf).</a:t>
            </a:r>
            <a:endParaRPr sz="2800"/>
          </a:p>
        </p:txBody>
      </p:sp>
      <p:sp>
        <p:nvSpPr>
          <p:cNvPr id="134" name="Google Shape;134;g27280f0808f_0_39"/>
          <p:cNvSpPr txBox="1"/>
          <p:nvPr/>
        </p:nvSpPr>
        <p:spPr>
          <a:xfrm>
            <a:off x="2849964" y="8410108"/>
            <a:ext cx="17949600" cy="9234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4800" b="1" dirty="0">
                <a:solidFill>
                  <a:srgbClr val="C00000"/>
                </a:solidFill>
                <a:latin typeface="Leelawadee"/>
                <a:ea typeface="Leelawadee"/>
                <a:cs typeface="Leelawadee"/>
                <a:sym typeface="Leelawadee"/>
              </a:rPr>
              <a:t>Change in genetic potential per year when selecting on NM$</a:t>
            </a:r>
            <a:endParaRPr sz="2800" dirty="0">
              <a:solidFill>
                <a:srgbClr val="C00000"/>
              </a:solidFill>
            </a:endParaRPr>
          </a:p>
        </p:txBody>
      </p:sp>
      <p:sp>
        <p:nvSpPr>
          <p:cNvPr id="2" name="Rectangle 1">
            <a:extLst>
              <a:ext uri="{FF2B5EF4-FFF2-40B4-BE49-F238E27FC236}">
                <a16:creationId xmlns:a16="http://schemas.microsoft.com/office/drawing/2014/main" id="{CDD0D388-A95D-0A22-C641-43F9FB940664}"/>
              </a:ext>
            </a:extLst>
          </p:cNvPr>
          <p:cNvSpPr/>
          <p:nvPr/>
        </p:nvSpPr>
        <p:spPr>
          <a:xfrm>
            <a:off x="1017917" y="6230976"/>
            <a:ext cx="21842083" cy="810883"/>
          </a:xfrm>
          <a:prstGeom prst="rect">
            <a:avLst/>
          </a:pr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C6054B8-2F85-C3E8-FF19-5F2AB36CD529}"/>
              </a:ext>
            </a:extLst>
          </p:cNvPr>
          <p:cNvGrpSpPr/>
          <p:nvPr/>
        </p:nvGrpSpPr>
        <p:grpSpPr>
          <a:xfrm>
            <a:off x="1395714" y="3806890"/>
            <a:ext cx="21567171" cy="8005664"/>
            <a:chOff x="1395714" y="3806890"/>
            <a:chExt cx="21567171" cy="8005664"/>
          </a:xfrm>
        </p:grpSpPr>
        <p:pic>
          <p:nvPicPr>
            <p:cNvPr id="4" name="Picture 3" descr="A screenshot of a computer&#10;&#10;Description automatically generated">
              <a:extLst>
                <a:ext uri="{FF2B5EF4-FFF2-40B4-BE49-F238E27FC236}">
                  <a16:creationId xmlns:a16="http://schemas.microsoft.com/office/drawing/2014/main" id="{0BBC728F-D9FF-C3F2-3650-09144413D1C7}"/>
                </a:ext>
              </a:extLst>
            </p:cNvPr>
            <p:cNvPicPr>
              <a:picLocks noChangeAspect="1"/>
            </p:cNvPicPr>
            <p:nvPr/>
          </p:nvPicPr>
          <p:blipFill rotWithShape="1">
            <a:blip r:embed="rId3"/>
            <a:srcRect l="13464" t="30522" r="9805" b="18842"/>
            <a:stretch/>
          </p:blipFill>
          <p:spPr>
            <a:xfrm>
              <a:off x="1395714" y="3806890"/>
              <a:ext cx="21567171" cy="8005664"/>
            </a:xfrm>
            <a:prstGeom prst="rect">
              <a:avLst/>
            </a:prstGeom>
          </p:spPr>
        </p:pic>
        <p:sp>
          <p:nvSpPr>
            <p:cNvPr id="6" name="Google Shape;121;g27280f0808f_0_30">
              <a:extLst>
                <a:ext uri="{FF2B5EF4-FFF2-40B4-BE49-F238E27FC236}">
                  <a16:creationId xmlns:a16="http://schemas.microsoft.com/office/drawing/2014/main" id="{E93FBDB6-914B-618A-7474-3978AED3BD3F}"/>
                </a:ext>
              </a:extLst>
            </p:cNvPr>
            <p:cNvSpPr txBox="1"/>
            <p:nvPr/>
          </p:nvSpPr>
          <p:spPr>
            <a:xfrm>
              <a:off x="18757381" y="11320254"/>
              <a:ext cx="4205504"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Lozada-Soto et al. (2021)</a:t>
              </a:r>
              <a:endParaRPr sz="2800" dirty="0"/>
            </a:p>
          </p:txBody>
        </p:sp>
      </p:grpSp>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a:xfrm>
            <a:off x="741872" y="730250"/>
            <a:ext cx="22652966" cy="2651400"/>
          </a:xfrm>
        </p:spPr>
        <p:txBody>
          <a:bodyPr/>
          <a:lstStyle/>
          <a:p>
            <a:r>
              <a:rPr lang="en-US" dirty="0"/>
              <a:t>Should cattle ranchers worry about inbreeding?</a:t>
            </a:r>
          </a:p>
        </p:txBody>
      </p:sp>
      <p:sp>
        <p:nvSpPr>
          <p:cNvPr id="3" name="Rectangle 2">
            <a:extLst>
              <a:ext uri="{FF2B5EF4-FFF2-40B4-BE49-F238E27FC236}">
                <a16:creationId xmlns:a16="http://schemas.microsoft.com/office/drawing/2014/main" id="{8C8FD62F-E10B-22D9-B6D1-AD5DBBA9D412}"/>
              </a:ext>
            </a:extLst>
          </p:cNvPr>
          <p:cNvSpPr/>
          <p:nvPr/>
        </p:nvSpPr>
        <p:spPr>
          <a:xfrm>
            <a:off x="5001292" y="6521570"/>
            <a:ext cx="1224951" cy="672860"/>
          </a:xfrm>
          <a:prstGeom prst="rect">
            <a:avLst/>
          </a:prstGeom>
          <a:solidFill>
            <a:srgbClr val="92D050">
              <a:alpha val="301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785614E-892D-7432-A23B-64C57087EDB1}"/>
              </a:ext>
            </a:extLst>
          </p:cNvPr>
          <p:cNvSpPr/>
          <p:nvPr/>
        </p:nvSpPr>
        <p:spPr>
          <a:xfrm>
            <a:off x="5001291" y="8139953"/>
            <a:ext cx="1224951" cy="2151529"/>
          </a:xfrm>
          <a:prstGeom prst="rect">
            <a:avLst/>
          </a:prstGeom>
          <a:solidFill>
            <a:schemeClr val="accent5">
              <a:lumMod val="60000"/>
              <a:lumOff val="40000"/>
              <a:alpha val="301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7" name="Rectangle 6">
            <a:extLst>
              <a:ext uri="{FF2B5EF4-FFF2-40B4-BE49-F238E27FC236}">
                <a16:creationId xmlns:a16="http://schemas.microsoft.com/office/drawing/2014/main" id="{7C36185B-3E8E-201E-A8EF-ED6A80FDDD64}"/>
              </a:ext>
            </a:extLst>
          </p:cNvPr>
          <p:cNvSpPr/>
          <p:nvPr/>
        </p:nvSpPr>
        <p:spPr>
          <a:xfrm>
            <a:off x="11057695" y="6521570"/>
            <a:ext cx="1224951" cy="672860"/>
          </a:xfrm>
          <a:prstGeom prst="rect">
            <a:avLst/>
          </a:prstGeom>
          <a:solidFill>
            <a:srgbClr val="92D050">
              <a:alpha val="301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1A85DC8-C71A-9B83-93C7-A0915DFA2809}"/>
              </a:ext>
            </a:extLst>
          </p:cNvPr>
          <p:cNvSpPr/>
          <p:nvPr/>
        </p:nvSpPr>
        <p:spPr>
          <a:xfrm>
            <a:off x="11057694" y="8139953"/>
            <a:ext cx="1224951" cy="2151529"/>
          </a:xfrm>
          <a:prstGeom prst="rect">
            <a:avLst/>
          </a:prstGeom>
          <a:solidFill>
            <a:schemeClr val="accent5">
              <a:lumMod val="60000"/>
              <a:lumOff val="40000"/>
              <a:alpha val="301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9" name="Rectangle 8">
            <a:extLst>
              <a:ext uri="{FF2B5EF4-FFF2-40B4-BE49-F238E27FC236}">
                <a16:creationId xmlns:a16="http://schemas.microsoft.com/office/drawing/2014/main" id="{E78FEE62-74A2-77B9-D4A6-C3D405792968}"/>
              </a:ext>
            </a:extLst>
          </p:cNvPr>
          <p:cNvSpPr/>
          <p:nvPr/>
        </p:nvSpPr>
        <p:spPr>
          <a:xfrm>
            <a:off x="17114098" y="6521570"/>
            <a:ext cx="1224951" cy="672860"/>
          </a:xfrm>
          <a:prstGeom prst="rect">
            <a:avLst/>
          </a:prstGeom>
          <a:solidFill>
            <a:srgbClr val="92D050">
              <a:alpha val="301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2F24CD6-FCA8-1CF4-E48A-6AB05C04912B}"/>
              </a:ext>
            </a:extLst>
          </p:cNvPr>
          <p:cNvSpPr/>
          <p:nvPr/>
        </p:nvSpPr>
        <p:spPr>
          <a:xfrm>
            <a:off x="17114097" y="8139953"/>
            <a:ext cx="1224951" cy="2151529"/>
          </a:xfrm>
          <a:prstGeom prst="rect">
            <a:avLst/>
          </a:prstGeom>
          <a:solidFill>
            <a:schemeClr val="accent5">
              <a:lumMod val="60000"/>
              <a:lumOff val="40000"/>
              <a:alpha val="301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Tree>
    <p:extLst>
      <p:ext uri="{BB962C8B-B14F-4D97-AF65-F5344CB8AC3E}">
        <p14:creationId xmlns:p14="http://schemas.microsoft.com/office/powerpoint/2010/main" val="263228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6f585ac597_0_358"/>
          <p:cNvSpPr txBox="1">
            <a:spLocks noGrp="1"/>
          </p:cNvSpPr>
          <p:nvPr>
            <p:ph type="body" idx="1"/>
          </p:nvPr>
        </p:nvSpPr>
        <p:spPr>
          <a:xfrm>
            <a:off x="1924914" y="4069541"/>
            <a:ext cx="20712900" cy="3300300"/>
          </a:xfrm>
          <a:prstGeom prst="rect">
            <a:avLst/>
          </a:prstGeom>
          <a:noFill/>
          <a:ln>
            <a:noFill/>
          </a:ln>
        </p:spPr>
        <p:txBody>
          <a:bodyPr spcFirstLastPara="1" wrap="square" lIns="108800" tIns="108800" rIns="108800" bIns="108800" anchor="b" anchorCtr="0">
            <a:normAutofit/>
          </a:bodyPr>
          <a:lstStyle/>
          <a:p>
            <a:pPr marL="0" lvl="0" indent="0" algn="l" rtl="0">
              <a:lnSpc>
                <a:spcPct val="150000"/>
              </a:lnSpc>
              <a:spcBef>
                <a:spcPts val="600"/>
              </a:spcBef>
              <a:spcAft>
                <a:spcPts val="0"/>
              </a:spcAft>
              <a:buSzPts val="4000"/>
              <a:buNone/>
            </a:pPr>
            <a:r>
              <a:rPr lang="en-US" dirty="0"/>
              <a:t>Point 5</a:t>
            </a:r>
            <a:endParaRPr dirty="0"/>
          </a:p>
        </p:txBody>
      </p:sp>
      <p:sp>
        <p:nvSpPr>
          <p:cNvPr id="118" name="Google Shape;118;g26f585ac597_0_35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fontScale="90000"/>
          </a:bodyPr>
          <a:lstStyle/>
          <a:p>
            <a:pPr marL="0" lvl="0" indent="0" algn="l" rtl="0">
              <a:lnSpc>
                <a:spcPct val="100000"/>
              </a:lnSpc>
              <a:spcBef>
                <a:spcPts val="0"/>
              </a:spcBef>
              <a:spcAft>
                <a:spcPts val="0"/>
              </a:spcAft>
              <a:buSzPts val="9500"/>
              <a:buNone/>
            </a:pPr>
            <a:r>
              <a:rPr lang="en-US" dirty="0"/>
              <a:t>Nobody can agree on what to do about it</a:t>
            </a:r>
            <a:endParaRPr dirty="0"/>
          </a:p>
        </p:txBody>
      </p:sp>
    </p:spTree>
    <p:extLst>
      <p:ext uri="{BB962C8B-B14F-4D97-AF65-F5344CB8AC3E}">
        <p14:creationId xmlns:p14="http://schemas.microsoft.com/office/powerpoint/2010/main" val="50098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g27280f0808f_0_56"/>
          <p:cNvSpPr txBox="1">
            <a:spLocks noGrp="1"/>
          </p:cNvSpPr>
          <p:nvPr>
            <p:ph type="body" idx="1"/>
          </p:nvPr>
        </p:nvSpPr>
        <p:spPr>
          <a:xfrm>
            <a:off x="1217613" y="3295650"/>
            <a:ext cx="21932900" cy="8578526"/>
          </a:xfrm>
          <a:prstGeom prst="rect">
            <a:avLst/>
          </a:prstGeom>
          <a:noFill/>
          <a:ln>
            <a:noFill/>
          </a:ln>
        </p:spPr>
        <p:txBody>
          <a:bodyPr spcFirstLastPara="1" wrap="square" lIns="182725" tIns="91325" rIns="182725" bIns="91325" anchor="t" anchorCtr="0">
            <a:spAutoFit/>
          </a:bodyPr>
          <a:lstStyle/>
          <a:p>
            <a:pPr marL="457200" lvl="0" indent="-584200" algn="l" rtl="0">
              <a:lnSpc>
                <a:spcPct val="90000"/>
              </a:lnSpc>
              <a:spcBef>
                <a:spcPts val="0"/>
              </a:spcBef>
              <a:spcAft>
                <a:spcPts val="0"/>
              </a:spcAft>
              <a:buClr>
                <a:schemeClr val="accent6"/>
              </a:buClr>
              <a:buSzPts val="7600"/>
              <a:buChar char="•"/>
            </a:pPr>
            <a:r>
              <a:rPr lang="en-US" dirty="0"/>
              <a:t>Penalize bulls whose daughters</a:t>
            </a:r>
            <a:br>
              <a:rPr lang="en-US" dirty="0"/>
            </a:br>
            <a:r>
              <a:rPr lang="en-US" dirty="0"/>
              <a:t>are more related to the breed?</a:t>
            </a:r>
            <a:endParaRPr dirty="0"/>
          </a:p>
          <a:p>
            <a:pPr marL="457200" lvl="0" indent="-584200" algn="l" rtl="0">
              <a:lnSpc>
                <a:spcPct val="90000"/>
              </a:lnSpc>
              <a:spcBef>
                <a:spcPts val="2000"/>
              </a:spcBef>
              <a:spcAft>
                <a:spcPts val="0"/>
              </a:spcAft>
              <a:buClr>
                <a:schemeClr val="accent6"/>
              </a:buClr>
              <a:buSzPts val="7600"/>
              <a:buChar char="•"/>
            </a:pPr>
            <a:r>
              <a:rPr lang="en-US" dirty="0"/>
              <a:t>Use genomic rather than pedigree</a:t>
            </a:r>
            <a:br>
              <a:rPr lang="en-US" dirty="0"/>
            </a:br>
            <a:r>
              <a:rPr lang="en-US" dirty="0"/>
              <a:t>inbreeding?</a:t>
            </a:r>
          </a:p>
          <a:p>
            <a:pPr marL="457200" lvl="0" indent="-584200" algn="l" rtl="0">
              <a:lnSpc>
                <a:spcPct val="90000"/>
              </a:lnSpc>
              <a:spcBef>
                <a:spcPts val="2000"/>
              </a:spcBef>
              <a:spcAft>
                <a:spcPts val="0"/>
              </a:spcAft>
              <a:buClr>
                <a:schemeClr val="accent6"/>
              </a:buClr>
              <a:buSzPts val="7600"/>
              <a:buChar char="•"/>
            </a:pPr>
            <a:r>
              <a:rPr lang="en-US" dirty="0"/>
              <a:t>The US does both!</a:t>
            </a:r>
            <a:endParaRPr dirty="0"/>
          </a:p>
          <a:p>
            <a:pPr marL="457200" lvl="0" indent="-584200" algn="l" rtl="0">
              <a:lnSpc>
                <a:spcPct val="90000"/>
              </a:lnSpc>
              <a:spcBef>
                <a:spcPts val="2000"/>
              </a:spcBef>
              <a:spcAft>
                <a:spcPts val="0"/>
              </a:spcAft>
              <a:buClr>
                <a:schemeClr val="accent6"/>
              </a:buClr>
              <a:buSzPts val="7600"/>
              <a:buChar char="•"/>
            </a:pPr>
            <a:r>
              <a:rPr lang="en-US" dirty="0"/>
              <a:t>Limit active bulls from the same sire family?</a:t>
            </a:r>
          </a:p>
          <a:p>
            <a:pPr marL="457200" lvl="0" indent="-584200" algn="l" rtl="0">
              <a:lnSpc>
                <a:spcPct val="90000"/>
              </a:lnSpc>
              <a:spcBef>
                <a:spcPts val="2000"/>
              </a:spcBef>
              <a:spcAft>
                <a:spcPts val="0"/>
              </a:spcAft>
              <a:buClr>
                <a:schemeClr val="accent6"/>
              </a:buClr>
              <a:buSzPts val="7600"/>
              <a:buChar char="•"/>
            </a:pPr>
            <a:r>
              <a:rPr lang="en-US" dirty="0"/>
              <a:t>What about embryo donors?</a:t>
            </a:r>
            <a:endParaRPr dirty="0"/>
          </a:p>
        </p:txBody>
      </p:sp>
      <p:sp>
        <p:nvSpPr>
          <p:cNvPr id="145" name="Google Shape;145;g27280f0808f_0_56"/>
          <p:cNvSpPr txBox="1">
            <a:spLocks noGrp="1"/>
          </p:cNvSpPr>
          <p:nvPr>
            <p:ph type="title"/>
          </p:nvPr>
        </p:nvSpPr>
        <p:spPr>
          <a:xfrm>
            <a:off x="1218404" y="933450"/>
            <a:ext cx="22257415" cy="1969648"/>
          </a:xfrm>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Can we adjust PTAs to account for inbreeding?</a:t>
            </a:r>
            <a:endParaRPr dirty="0"/>
          </a:p>
        </p:txBody>
      </p:sp>
      <p:grpSp>
        <p:nvGrpSpPr>
          <p:cNvPr id="2" name="Group 1">
            <a:extLst>
              <a:ext uri="{FF2B5EF4-FFF2-40B4-BE49-F238E27FC236}">
                <a16:creationId xmlns:a16="http://schemas.microsoft.com/office/drawing/2014/main" id="{4A8FD8EF-C609-C1DB-7CE6-434D9765670C}"/>
              </a:ext>
            </a:extLst>
          </p:cNvPr>
          <p:cNvGrpSpPr/>
          <p:nvPr/>
        </p:nvGrpSpPr>
        <p:grpSpPr>
          <a:xfrm>
            <a:off x="16873774" y="2747820"/>
            <a:ext cx="6176009" cy="6579485"/>
            <a:chOff x="12179300" y="4926562"/>
            <a:chExt cx="6724520" cy="6941309"/>
          </a:xfrm>
        </p:grpSpPr>
        <p:pic>
          <p:nvPicPr>
            <p:cNvPr id="147" name="Google Shape;147;g27280f0808f_0_56"/>
            <p:cNvPicPr preferRelativeResize="0"/>
            <p:nvPr/>
          </p:nvPicPr>
          <p:blipFill rotWithShape="1">
            <a:blip r:embed="rId3">
              <a:alphaModFix/>
            </a:blip>
            <a:srcRect/>
            <a:stretch/>
          </p:blipFill>
          <p:spPr>
            <a:xfrm>
              <a:off x="12331545" y="4926562"/>
              <a:ext cx="6572275" cy="6219111"/>
            </a:xfrm>
            <a:prstGeom prst="rect">
              <a:avLst/>
            </a:prstGeom>
            <a:noFill/>
            <a:ln>
              <a:noFill/>
            </a:ln>
          </p:spPr>
        </p:pic>
        <p:sp>
          <p:nvSpPr>
            <p:cNvPr id="148" name="Google Shape;148;g27280f0808f_0_56"/>
            <p:cNvSpPr txBox="1"/>
            <p:nvPr/>
          </p:nvSpPr>
          <p:spPr>
            <a:xfrm>
              <a:off x="12179300" y="11153772"/>
              <a:ext cx="5766479" cy="714099"/>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3200" b="1" dirty="0">
                  <a:solidFill>
                    <a:schemeClr val="dk1"/>
                  </a:solidFill>
                  <a:latin typeface="Leelawadee"/>
                  <a:ea typeface="Leelawadee"/>
                  <a:cs typeface="Leelawadee"/>
                  <a:sym typeface="Leelawadee"/>
                </a:rPr>
                <a:t>Source:</a:t>
              </a:r>
              <a:r>
                <a:rPr lang="en-US" sz="3200" dirty="0">
                  <a:solidFill>
                    <a:schemeClr val="dk1"/>
                  </a:solidFill>
                  <a:latin typeface="Leelawadee"/>
                  <a:ea typeface="Leelawadee"/>
                  <a:cs typeface="Leelawadee"/>
                  <a:sym typeface="Leelawadee"/>
                </a:rPr>
                <a:t> Alta Genetics</a:t>
              </a:r>
              <a:endParaRPr sz="2800"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g27280f0808f_0_64"/>
          <p:cNvSpPr txBox="1">
            <a:spLocks noGrp="1"/>
          </p:cNvSpPr>
          <p:nvPr>
            <p:ph type="body" idx="1"/>
          </p:nvPr>
        </p:nvSpPr>
        <p:spPr>
          <a:xfrm>
            <a:off x="1217613" y="3295650"/>
            <a:ext cx="21932900" cy="8931444"/>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sz="7200" dirty="0"/>
              <a:t>Inbreeding melts away with the</a:t>
            </a:r>
            <a:br>
              <a:rPr lang="en-US" sz="7200" dirty="0"/>
            </a:br>
            <a:r>
              <a:rPr lang="en-US" sz="7200" dirty="0"/>
              <a:t>touch of a button!</a:t>
            </a:r>
            <a:endParaRPr sz="7200" dirty="0"/>
          </a:p>
          <a:p>
            <a:pPr marL="457200" lvl="0" indent="-457200" algn="l" rtl="0">
              <a:lnSpc>
                <a:spcPct val="90000"/>
              </a:lnSpc>
              <a:spcBef>
                <a:spcPts val="2000"/>
              </a:spcBef>
              <a:spcAft>
                <a:spcPts val="0"/>
              </a:spcAft>
              <a:buClr>
                <a:schemeClr val="accent6"/>
              </a:buClr>
              <a:buSzPts val="5600"/>
              <a:buChar char="•"/>
            </a:pPr>
            <a:r>
              <a:rPr lang="en-US" sz="7200" dirty="0"/>
              <a:t>Reflects the biological impact of new</a:t>
            </a:r>
            <a:br>
              <a:rPr lang="en-US" sz="7200" dirty="0"/>
            </a:br>
            <a:r>
              <a:rPr lang="en-US" sz="7200" dirty="0"/>
              <a:t>versus old inbreeding</a:t>
            </a:r>
            <a:endParaRPr sz="7200" dirty="0"/>
          </a:p>
          <a:p>
            <a:pPr marL="457200" lvl="0" indent="-457200" algn="l" rtl="0">
              <a:lnSpc>
                <a:spcPct val="90000"/>
              </a:lnSpc>
              <a:spcBef>
                <a:spcPts val="2000"/>
              </a:spcBef>
              <a:spcAft>
                <a:spcPts val="0"/>
              </a:spcAft>
              <a:buClr>
                <a:schemeClr val="accent6"/>
              </a:buClr>
              <a:buSzPts val="5600"/>
              <a:buChar char="•"/>
            </a:pPr>
            <a:r>
              <a:rPr lang="en-US" sz="7200" dirty="0"/>
              <a:t>Some countries already do this</a:t>
            </a:r>
            <a:endParaRPr sz="7200" dirty="0"/>
          </a:p>
          <a:p>
            <a:pPr marL="1371600" lvl="1" indent="-457200" algn="l" rtl="0">
              <a:lnSpc>
                <a:spcPct val="90000"/>
              </a:lnSpc>
              <a:spcBef>
                <a:spcPts val="1000"/>
              </a:spcBef>
              <a:spcAft>
                <a:spcPts val="0"/>
              </a:spcAft>
              <a:buClr>
                <a:schemeClr val="accent6"/>
              </a:buClr>
              <a:buSzPts val="4800"/>
              <a:buChar char="•"/>
            </a:pPr>
            <a:r>
              <a:rPr lang="en-US" sz="7200" dirty="0"/>
              <a:t>Italy (4), Slovak Republic (3), UK (5)</a:t>
            </a:r>
            <a:endParaRPr sz="7200" dirty="0"/>
          </a:p>
          <a:p>
            <a:pPr marL="1371600" lvl="1" indent="-457200" algn="l" rtl="0">
              <a:lnSpc>
                <a:spcPct val="90000"/>
              </a:lnSpc>
              <a:spcBef>
                <a:spcPts val="1000"/>
              </a:spcBef>
              <a:spcAft>
                <a:spcPts val="0"/>
              </a:spcAft>
              <a:buClr>
                <a:schemeClr val="accent6"/>
              </a:buClr>
              <a:buSzPts val="4800"/>
              <a:buChar char="•"/>
            </a:pPr>
            <a:r>
              <a:rPr lang="en-US" sz="7200" dirty="0"/>
              <a:t>Some countries have more recent</a:t>
            </a:r>
            <a:br>
              <a:rPr lang="en-US" sz="7200" dirty="0"/>
            </a:br>
            <a:r>
              <a:rPr lang="en-US" sz="7200" dirty="0"/>
              <a:t>“founder” years</a:t>
            </a:r>
            <a:endParaRPr sz="7200" dirty="0"/>
          </a:p>
        </p:txBody>
      </p:sp>
      <p:sp>
        <p:nvSpPr>
          <p:cNvPr id="153" name="Google Shape;153;g27280f0808f_0_64"/>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Should we trim pedigrees?</a:t>
            </a:r>
            <a:endParaRPr dirty="0"/>
          </a:p>
        </p:txBody>
      </p:sp>
      <p:pic>
        <p:nvPicPr>
          <p:cNvPr id="155" name="Google Shape;155;g27280f0808f_0_64"/>
          <p:cNvPicPr preferRelativeResize="0"/>
          <p:nvPr/>
        </p:nvPicPr>
        <p:blipFill rotWithShape="1">
          <a:blip r:embed="rId3">
            <a:alphaModFix/>
          </a:blip>
          <a:srcRect l="37004" t="17053" r="36038" b="3968"/>
          <a:stretch/>
        </p:blipFill>
        <p:spPr>
          <a:xfrm>
            <a:off x="16720452" y="298579"/>
            <a:ext cx="7352523" cy="121297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g27280f0808f_0_71"/>
          <p:cNvSpPr txBox="1">
            <a:spLocks noGrp="1"/>
          </p:cNvSpPr>
          <p:nvPr>
            <p:ph type="body" idx="1"/>
          </p:nvPr>
        </p:nvSpPr>
        <p:spPr>
          <a:xfrm>
            <a:off x="1217613" y="3295650"/>
            <a:ext cx="21932900" cy="8322046"/>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To avoid overuse of bulls, no PTA</a:t>
            </a:r>
            <a:br>
              <a:rPr lang="en-US" dirty="0"/>
            </a:br>
            <a:r>
              <a:rPr lang="en-US" dirty="0"/>
              <a:t>will be published</a:t>
            </a:r>
            <a:endParaRPr dirty="0"/>
          </a:p>
          <a:p>
            <a:pPr marL="457200" lvl="0" indent="-457200" algn="l" rtl="0">
              <a:lnSpc>
                <a:spcPct val="90000"/>
              </a:lnSpc>
              <a:spcBef>
                <a:spcPts val="2000"/>
              </a:spcBef>
              <a:spcAft>
                <a:spcPts val="0"/>
              </a:spcAft>
              <a:buClr>
                <a:schemeClr val="accent6"/>
              </a:buClr>
              <a:buSzPts val="5600"/>
              <a:buChar char="•"/>
            </a:pPr>
            <a:r>
              <a:rPr lang="en-US" dirty="0"/>
              <a:t>Bulls will be mated at random to cows</a:t>
            </a:r>
            <a:endParaRPr dirty="0"/>
          </a:p>
          <a:p>
            <a:pPr marL="457200" lvl="0" indent="-457200" algn="l" rtl="0">
              <a:lnSpc>
                <a:spcPct val="90000"/>
              </a:lnSpc>
              <a:spcBef>
                <a:spcPts val="2000"/>
              </a:spcBef>
              <a:spcAft>
                <a:spcPts val="0"/>
              </a:spcAft>
              <a:buClr>
                <a:schemeClr val="accent6"/>
              </a:buClr>
              <a:buSzPts val="5600"/>
              <a:buChar char="•"/>
            </a:pPr>
            <a:r>
              <a:rPr lang="en-US" dirty="0"/>
              <a:t>Or, bulls can receive “red”, “yellow”, or “green” badges for each trait to indicate quality</a:t>
            </a:r>
            <a:endParaRPr dirty="0"/>
          </a:p>
          <a:p>
            <a:pPr marL="457200" lvl="0" indent="-457200" algn="l" rtl="0">
              <a:lnSpc>
                <a:spcPct val="90000"/>
              </a:lnSpc>
              <a:spcBef>
                <a:spcPts val="2000"/>
              </a:spcBef>
              <a:spcAft>
                <a:spcPts val="0"/>
              </a:spcAft>
              <a:buClr>
                <a:schemeClr val="accent6"/>
              </a:buClr>
              <a:buSzPts val="5600"/>
              <a:buChar char="•"/>
            </a:pPr>
            <a:r>
              <a:rPr lang="en-US" dirty="0"/>
              <a:t>Or, only the mate selection software knows the PTA</a:t>
            </a:r>
            <a:endParaRPr dirty="0"/>
          </a:p>
        </p:txBody>
      </p:sp>
      <p:sp>
        <p:nvSpPr>
          <p:cNvPr id="160" name="Google Shape;160;g27280f0808f_0_71"/>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What if we don’t publish PTAs?</a:t>
            </a:r>
            <a:endParaRPr dirty="0"/>
          </a:p>
        </p:txBody>
      </p:sp>
      <p:pic>
        <p:nvPicPr>
          <p:cNvPr id="162" name="Google Shape;162;g27280f0808f_0_71" descr="Magic Cow | Cow vs Aliens Wiki | Fandom"/>
          <p:cNvPicPr preferRelativeResize="0"/>
          <p:nvPr/>
        </p:nvPicPr>
        <p:blipFill rotWithShape="1">
          <a:blip r:embed="rId3">
            <a:alphaModFix/>
          </a:blip>
          <a:srcRect/>
          <a:stretch/>
        </p:blipFill>
        <p:spPr>
          <a:xfrm>
            <a:off x="17756348" y="314492"/>
            <a:ext cx="6307771" cy="51772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g27280f0808f_0_71"/>
          <p:cNvSpPr txBox="1">
            <a:spLocks noGrp="1"/>
          </p:cNvSpPr>
          <p:nvPr>
            <p:ph type="body" idx="1"/>
          </p:nvPr>
        </p:nvSpPr>
        <p:spPr>
          <a:xfrm>
            <a:off x="1217612" y="3295650"/>
            <a:ext cx="9419285" cy="5447413"/>
          </a:xfrm>
          <a:prstGeom prst="rect">
            <a:avLst/>
          </a:prstGeom>
          <a:noFill/>
          <a:ln>
            <a:noFill/>
          </a:ln>
        </p:spPr>
        <p:txBody>
          <a:bodyPr spcFirstLastPara="1" wrap="square" lIns="182725" tIns="91325" rIns="182725" bIns="91325" anchor="t" anchorCtr="0">
            <a:spAutoFit/>
          </a:bodyPr>
          <a:lstStyle/>
          <a:p>
            <a:pPr marL="0" lvl="0" indent="0" algn="l" rtl="0">
              <a:lnSpc>
                <a:spcPct val="90000"/>
              </a:lnSpc>
              <a:spcBef>
                <a:spcPts val="0"/>
              </a:spcBef>
              <a:spcAft>
                <a:spcPts val="0"/>
              </a:spcAft>
              <a:buClr>
                <a:schemeClr val="accent6"/>
              </a:buClr>
              <a:buSzPts val="5600"/>
              <a:buNone/>
            </a:pPr>
            <a:r>
              <a:rPr lang="en-US" dirty="0"/>
              <a:t>Beef cattle breeders appear to be ahead of the dairy sector on alternative ways of ranking bulls</a:t>
            </a:r>
            <a:endParaRPr dirty="0"/>
          </a:p>
        </p:txBody>
      </p:sp>
      <p:sp>
        <p:nvSpPr>
          <p:cNvPr id="160" name="Google Shape;160;g27280f0808f_0_71"/>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What if we don’t publish PTAs? (cont’d)</a:t>
            </a:r>
            <a:endParaRPr dirty="0"/>
          </a:p>
        </p:txBody>
      </p:sp>
      <p:pic>
        <p:nvPicPr>
          <p:cNvPr id="3" name="Picture 2" descr="A screenshot of a bull&#10;&#10;Description automatically generated">
            <a:extLst>
              <a:ext uri="{FF2B5EF4-FFF2-40B4-BE49-F238E27FC236}">
                <a16:creationId xmlns:a16="http://schemas.microsoft.com/office/drawing/2014/main" id="{E8A08CC0-AAFD-D35C-BE24-55FC274C8712}"/>
              </a:ext>
            </a:extLst>
          </p:cNvPr>
          <p:cNvPicPr>
            <a:picLocks noChangeAspect="1"/>
          </p:cNvPicPr>
          <p:nvPr/>
        </p:nvPicPr>
        <p:blipFill rotWithShape="1">
          <a:blip r:embed="rId3"/>
          <a:srcRect l="51747" r="10563" b="45384"/>
          <a:stretch/>
        </p:blipFill>
        <p:spPr>
          <a:xfrm>
            <a:off x="11343976" y="2548534"/>
            <a:ext cx="12486408" cy="10178033"/>
          </a:xfrm>
          <a:prstGeom prst="rect">
            <a:avLst/>
          </a:prstGeom>
        </p:spPr>
      </p:pic>
    </p:spTree>
    <p:extLst>
      <p:ext uri="{BB962C8B-B14F-4D97-AF65-F5344CB8AC3E}">
        <p14:creationId xmlns:p14="http://schemas.microsoft.com/office/powerpoint/2010/main" val="162397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g27280f0808f_0_78"/>
          <p:cNvSpPr txBox="1">
            <a:spLocks noGrp="1"/>
          </p:cNvSpPr>
          <p:nvPr>
            <p:ph type="body" idx="1"/>
          </p:nvPr>
        </p:nvSpPr>
        <p:spPr>
          <a:xfrm>
            <a:off x="1217613" y="3295650"/>
            <a:ext cx="21932900" cy="8931444"/>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sz="7200" dirty="0"/>
              <a:t>Instead of selling semen to farmers, we</a:t>
            </a:r>
            <a:br>
              <a:rPr lang="en-US" sz="7200" dirty="0"/>
            </a:br>
            <a:r>
              <a:rPr lang="en-US" sz="7200" dirty="0"/>
              <a:t>could sell only embryos that represent</a:t>
            </a:r>
            <a:br>
              <a:rPr lang="en-US" sz="7200" dirty="0"/>
            </a:br>
            <a:r>
              <a:rPr lang="en-US" sz="7200" dirty="0"/>
              <a:t>the ideal terminal dairy cross</a:t>
            </a:r>
            <a:endParaRPr sz="7200" dirty="0"/>
          </a:p>
          <a:p>
            <a:pPr marL="457200" lvl="0" indent="-457200" algn="l" rtl="0">
              <a:lnSpc>
                <a:spcPct val="90000"/>
              </a:lnSpc>
              <a:spcBef>
                <a:spcPts val="2000"/>
              </a:spcBef>
              <a:spcAft>
                <a:spcPts val="0"/>
              </a:spcAft>
              <a:buClr>
                <a:schemeClr val="accent6"/>
              </a:buClr>
              <a:buSzPts val="5600"/>
              <a:buChar char="•"/>
            </a:pPr>
            <a:r>
              <a:rPr lang="en-US" sz="7200" dirty="0"/>
              <a:t>There would be no inbreeding!</a:t>
            </a:r>
            <a:endParaRPr sz="7200" dirty="0"/>
          </a:p>
          <a:p>
            <a:pPr marL="457200" lvl="0" indent="-457200" algn="l" rtl="0">
              <a:lnSpc>
                <a:spcPct val="90000"/>
              </a:lnSpc>
              <a:spcBef>
                <a:spcPts val="2000"/>
              </a:spcBef>
              <a:spcAft>
                <a:spcPts val="0"/>
              </a:spcAft>
              <a:buClr>
                <a:schemeClr val="accent6"/>
              </a:buClr>
              <a:buSzPts val="5600"/>
              <a:buChar char="•"/>
            </a:pPr>
            <a:r>
              <a:rPr lang="en-US" sz="7200" dirty="0"/>
              <a:t>Who will maintain the purebred lines needed for this program?</a:t>
            </a:r>
          </a:p>
          <a:p>
            <a:pPr marL="457200" lvl="0" indent="-457200" algn="l" rtl="0">
              <a:lnSpc>
                <a:spcPct val="90000"/>
              </a:lnSpc>
              <a:spcBef>
                <a:spcPts val="2000"/>
              </a:spcBef>
              <a:spcAft>
                <a:spcPts val="0"/>
              </a:spcAft>
              <a:buClr>
                <a:schemeClr val="accent6"/>
              </a:buClr>
              <a:buSzPts val="5600"/>
              <a:buChar char="•"/>
            </a:pPr>
            <a:r>
              <a:rPr lang="en-US" sz="7200" dirty="0"/>
              <a:t>Is the cost of creating and transferring these embryos manageable?</a:t>
            </a:r>
            <a:endParaRPr sz="7200" dirty="0"/>
          </a:p>
        </p:txBody>
      </p:sp>
      <p:sp>
        <p:nvSpPr>
          <p:cNvPr id="167" name="Google Shape;167;g27280f0808f_0_78"/>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Could we use terminal dairy embryos?</a:t>
            </a:r>
            <a:endParaRPr dirty="0"/>
          </a:p>
        </p:txBody>
      </p:sp>
      <p:pic>
        <p:nvPicPr>
          <p:cNvPr id="169" name="Google Shape;169;g27280f0808f_0_78" descr="In Vitro Fertilization &amp; Embryo Transfer: A Comparison - Trans Ova Genetics"/>
          <p:cNvPicPr preferRelativeResize="0"/>
          <p:nvPr/>
        </p:nvPicPr>
        <p:blipFill rotWithShape="1">
          <a:blip r:embed="rId3">
            <a:alphaModFix/>
          </a:blip>
          <a:srcRect/>
          <a:stretch/>
        </p:blipFill>
        <p:spPr>
          <a:xfrm>
            <a:off x="18530595" y="2755301"/>
            <a:ext cx="5600411" cy="47276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g27280f0808f_0_85"/>
          <p:cNvSpPr txBox="1">
            <a:spLocks noGrp="1"/>
          </p:cNvSpPr>
          <p:nvPr>
            <p:ph type="body" idx="1"/>
          </p:nvPr>
        </p:nvSpPr>
        <p:spPr>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Add some measure of genetic</a:t>
            </a:r>
            <a:br>
              <a:rPr lang="en-US" dirty="0"/>
            </a:br>
            <a:r>
              <a:rPr lang="en-US" dirty="0"/>
              <a:t>diversity to selection indices</a:t>
            </a:r>
            <a:endParaRPr dirty="0"/>
          </a:p>
          <a:p>
            <a:pPr marL="457200" lvl="0" indent="-457200" algn="l" rtl="0">
              <a:lnSpc>
                <a:spcPct val="90000"/>
              </a:lnSpc>
              <a:spcBef>
                <a:spcPts val="2000"/>
              </a:spcBef>
              <a:spcAft>
                <a:spcPts val="0"/>
              </a:spcAft>
              <a:buClr>
                <a:schemeClr val="accent6"/>
              </a:buClr>
              <a:buSzPts val="5600"/>
              <a:buChar char="•"/>
            </a:pPr>
            <a:r>
              <a:rPr lang="en-US" dirty="0"/>
              <a:t>A possible opportunity to use</a:t>
            </a:r>
            <a:br>
              <a:rPr lang="en-US" dirty="0"/>
            </a:br>
            <a:r>
              <a:rPr lang="en-US" dirty="0"/>
              <a:t>subpopulation membership</a:t>
            </a:r>
            <a:endParaRPr dirty="0"/>
          </a:p>
          <a:p>
            <a:pPr marL="457200" lvl="0" indent="-457200" algn="l" rtl="0">
              <a:lnSpc>
                <a:spcPct val="90000"/>
              </a:lnSpc>
              <a:spcBef>
                <a:spcPts val="2000"/>
              </a:spcBef>
              <a:spcAft>
                <a:spcPts val="0"/>
              </a:spcAft>
              <a:buClr>
                <a:schemeClr val="accent6"/>
              </a:buClr>
              <a:buSzPts val="5600"/>
              <a:buChar char="•"/>
            </a:pPr>
            <a:r>
              <a:rPr lang="en-US" dirty="0"/>
              <a:t>Isn’t this just a less-efficient way of implementing optimal contribution theory,</a:t>
            </a:r>
            <a:br>
              <a:rPr lang="en-US" dirty="0"/>
            </a:br>
            <a:r>
              <a:rPr lang="en-US" dirty="0"/>
              <a:t>which we’ve all been carefully ignoring?</a:t>
            </a:r>
            <a:endParaRPr dirty="0"/>
          </a:p>
        </p:txBody>
      </p:sp>
      <p:sp>
        <p:nvSpPr>
          <p:cNvPr id="174" name="Google Shape;174;g27280f0808f_0_85"/>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What if we change the index?</a:t>
            </a:r>
            <a:endParaRPr dirty="0"/>
          </a:p>
        </p:txBody>
      </p:sp>
      <p:pic>
        <p:nvPicPr>
          <p:cNvPr id="176" name="Google Shape;176;g27280f0808f_0_85" descr="Trade-off between genetic gain and group coancestry and an optimization path of evolutionary algorithm (target set to 30°, dots show evaluated solutions, line shows evolution of the best solution)"/>
          <p:cNvPicPr preferRelativeResize="0"/>
          <p:nvPr/>
        </p:nvPicPr>
        <p:blipFill rotWithShape="1">
          <a:blip r:embed="rId3">
            <a:alphaModFix/>
          </a:blip>
          <a:srcRect/>
          <a:stretch/>
        </p:blipFill>
        <p:spPr>
          <a:xfrm>
            <a:off x="15242696" y="608446"/>
            <a:ext cx="8877027" cy="88940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g27280f0808f_0_92"/>
          <p:cNvSpPr txBox="1">
            <a:spLocks noGrp="1"/>
          </p:cNvSpPr>
          <p:nvPr>
            <p:ph type="body" idx="1"/>
          </p:nvPr>
        </p:nvSpPr>
        <p:spPr>
          <a:xfrm>
            <a:off x="1217613" y="3295650"/>
            <a:ext cx="21932900" cy="8193806"/>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What if we just use gene editing to “fix” defects when we find them (</a:t>
            </a:r>
            <a:r>
              <a:rPr lang="en-US" dirty="0" err="1"/>
              <a:t>Johnsson</a:t>
            </a:r>
            <a:r>
              <a:rPr lang="en-US" dirty="0"/>
              <a:t> et al., 2019)?</a:t>
            </a:r>
            <a:endParaRPr dirty="0"/>
          </a:p>
          <a:p>
            <a:pPr marL="1371600" lvl="1" indent="-457200" algn="l" rtl="0">
              <a:lnSpc>
                <a:spcPct val="90000"/>
              </a:lnSpc>
              <a:spcBef>
                <a:spcPts val="1000"/>
              </a:spcBef>
              <a:spcAft>
                <a:spcPts val="0"/>
              </a:spcAft>
              <a:buClr>
                <a:schemeClr val="accent6"/>
              </a:buClr>
              <a:buSzPts val="4800"/>
              <a:buChar char="•"/>
            </a:pPr>
            <a:r>
              <a:rPr lang="en-US" dirty="0"/>
              <a:t>You only lose a few months with surrogate sires!</a:t>
            </a:r>
            <a:endParaRPr dirty="0"/>
          </a:p>
          <a:p>
            <a:pPr marL="457200" lvl="0" indent="-457200" algn="l" rtl="0">
              <a:lnSpc>
                <a:spcPct val="90000"/>
              </a:lnSpc>
              <a:spcBef>
                <a:spcPts val="2000"/>
              </a:spcBef>
              <a:spcAft>
                <a:spcPts val="0"/>
              </a:spcAft>
              <a:buClr>
                <a:schemeClr val="accent6"/>
              </a:buClr>
              <a:buSzPts val="5600"/>
              <a:buChar char="•"/>
            </a:pPr>
            <a:r>
              <a:rPr lang="en-US" dirty="0"/>
              <a:t>We can get rapid genetic</a:t>
            </a:r>
            <a:br>
              <a:rPr lang="en-US" dirty="0"/>
            </a:br>
            <a:r>
              <a:rPr lang="en-US" dirty="0"/>
              <a:t>gain without consequences!</a:t>
            </a:r>
            <a:endParaRPr dirty="0"/>
          </a:p>
          <a:p>
            <a:pPr marL="457200" lvl="0" indent="-457200" algn="l" rtl="0">
              <a:lnSpc>
                <a:spcPct val="90000"/>
              </a:lnSpc>
              <a:spcBef>
                <a:spcPts val="2000"/>
              </a:spcBef>
              <a:spcAft>
                <a:spcPts val="0"/>
              </a:spcAft>
              <a:buClr>
                <a:schemeClr val="accent6"/>
              </a:buClr>
              <a:buSzPts val="5600"/>
              <a:buChar char="•"/>
            </a:pPr>
            <a:r>
              <a:rPr lang="en-US" dirty="0"/>
              <a:t>Do we know where it’s</a:t>
            </a:r>
            <a:br>
              <a:rPr lang="en-US" dirty="0"/>
            </a:br>
            <a:r>
              <a:rPr lang="en-US" dirty="0"/>
              <a:t>important to have diversity?</a:t>
            </a:r>
            <a:endParaRPr dirty="0"/>
          </a:p>
        </p:txBody>
      </p:sp>
      <p:sp>
        <p:nvSpPr>
          <p:cNvPr id="181" name="Google Shape;181;g27280f0808f_0_92"/>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Maybe gene editing is the solution?</a:t>
            </a:r>
            <a:endParaRPr dirty="0"/>
          </a:p>
        </p:txBody>
      </p:sp>
      <p:pic>
        <p:nvPicPr>
          <p:cNvPr id="184" name="Google Shape;184;g27280f0808f_0_92" descr="How gene editing is changing the world | World Economic Forum"/>
          <p:cNvPicPr preferRelativeResize="0"/>
          <p:nvPr/>
        </p:nvPicPr>
        <p:blipFill rotWithShape="1">
          <a:blip r:embed="rId3">
            <a:alphaModFix/>
          </a:blip>
          <a:srcRect l="3408" t="28734" r="6411"/>
          <a:stretch/>
        </p:blipFill>
        <p:spPr>
          <a:xfrm>
            <a:off x="13787120" y="6858000"/>
            <a:ext cx="10071959" cy="54403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g27280f0808f_0_22"/>
          <p:cNvSpPr txBox="1">
            <a:spLocks noGrp="1"/>
          </p:cNvSpPr>
          <p:nvPr>
            <p:ph type="body" idx="1"/>
          </p:nvPr>
        </p:nvSpPr>
        <p:spPr>
          <a:xfrm>
            <a:off x="1217613" y="3295650"/>
            <a:ext cx="21932900" cy="13558351"/>
          </a:xfrm>
          <a:prstGeom prst="rect">
            <a:avLst/>
          </a:prstGeom>
          <a:noFill/>
          <a:ln>
            <a:noFill/>
          </a:ln>
        </p:spPr>
        <p:txBody>
          <a:bodyPr spcFirstLastPara="1" wrap="square" lIns="182725" tIns="91325" rIns="182725" bIns="91325" anchor="t" anchorCtr="0">
            <a:spAutoFit/>
          </a:bodyPr>
          <a:lstStyle/>
          <a:p>
            <a:pPr marL="457200" lvl="0" indent="-584200" algn="l" rtl="0">
              <a:lnSpc>
                <a:spcPct val="90000"/>
              </a:lnSpc>
              <a:spcBef>
                <a:spcPts val="0"/>
              </a:spcBef>
              <a:spcAft>
                <a:spcPts val="0"/>
              </a:spcAft>
              <a:buClr>
                <a:schemeClr val="accent6"/>
              </a:buClr>
              <a:buSzPts val="7600"/>
              <a:buChar char="•"/>
            </a:pPr>
            <a:r>
              <a:rPr lang="en-US" dirty="0"/>
              <a:t>AI aims to meet </a:t>
            </a:r>
            <a:r>
              <a:rPr lang="en-US" dirty="0">
                <a:solidFill>
                  <a:schemeClr val="accent2"/>
                </a:solidFill>
              </a:rPr>
              <a:t>market demands</a:t>
            </a:r>
            <a:endParaRPr dirty="0">
              <a:solidFill>
                <a:schemeClr val="accent2"/>
              </a:solidFill>
            </a:endParaRPr>
          </a:p>
          <a:p>
            <a:pPr marL="457200" lvl="0" indent="-584200" algn="l" rtl="0">
              <a:lnSpc>
                <a:spcPct val="90000"/>
              </a:lnSpc>
              <a:spcBef>
                <a:spcPts val="2000"/>
              </a:spcBef>
              <a:spcAft>
                <a:spcPts val="0"/>
              </a:spcAft>
              <a:buClr>
                <a:schemeClr val="accent6"/>
              </a:buClr>
              <a:buSzPts val="7600"/>
              <a:buChar char="•"/>
            </a:pPr>
            <a:r>
              <a:rPr lang="en-US" dirty="0"/>
              <a:t>High-genetic-merit bulls are </a:t>
            </a:r>
            <a:r>
              <a:rPr lang="en-US" dirty="0">
                <a:solidFill>
                  <a:schemeClr val="accent2"/>
                </a:solidFill>
              </a:rPr>
              <a:t>very</a:t>
            </a:r>
            <a:br>
              <a:rPr lang="en-US" dirty="0">
                <a:solidFill>
                  <a:schemeClr val="accent2"/>
                </a:solidFill>
              </a:rPr>
            </a:br>
            <a:r>
              <a:rPr lang="en-US" dirty="0">
                <a:solidFill>
                  <a:schemeClr val="accent2"/>
                </a:solidFill>
              </a:rPr>
              <a:t>marketable</a:t>
            </a:r>
            <a:endParaRPr dirty="0">
              <a:solidFill>
                <a:schemeClr val="accent2"/>
              </a:solidFill>
            </a:endParaRPr>
          </a:p>
          <a:p>
            <a:pPr marL="457200" lvl="0" indent="-584200" algn="l" rtl="0">
              <a:lnSpc>
                <a:spcPct val="90000"/>
              </a:lnSpc>
              <a:spcBef>
                <a:spcPts val="2000"/>
              </a:spcBef>
              <a:spcAft>
                <a:spcPts val="0"/>
              </a:spcAft>
              <a:buClr>
                <a:schemeClr val="accent6"/>
              </a:buClr>
              <a:buSzPts val="7600"/>
              <a:buChar char="•"/>
            </a:pPr>
            <a:r>
              <a:rPr lang="en-US" dirty="0"/>
              <a:t>Lower inbreeding results in </a:t>
            </a:r>
            <a:r>
              <a:rPr lang="en-US" dirty="0">
                <a:solidFill>
                  <a:schemeClr val="accent2"/>
                </a:solidFill>
              </a:rPr>
              <a:t>slower</a:t>
            </a:r>
            <a:br>
              <a:rPr lang="en-US" dirty="0">
                <a:solidFill>
                  <a:schemeClr val="accent2"/>
                </a:solidFill>
              </a:rPr>
            </a:br>
            <a:r>
              <a:rPr lang="en-US" dirty="0">
                <a:solidFill>
                  <a:schemeClr val="accent2"/>
                </a:solidFill>
              </a:rPr>
              <a:t>rates of genetic gain</a:t>
            </a:r>
            <a:endParaRPr dirty="0">
              <a:solidFill>
                <a:schemeClr val="accent2"/>
              </a:solidFill>
            </a:endParaRPr>
          </a:p>
          <a:p>
            <a:pPr marL="457200" lvl="0" indent="-584200" algn="l" rtl="0">
              <a:lnSpc>
                <a:spcPct val="90000"/>
              </a:lnSpc>
              <a:spcBef>
                <a:spcPts val="2000"/>
              </a:spcBef>
              <a:spcAft>
                <a:spcPts val="0"/>
              </a:spcAft>
              <a:buClr>
                <a:schemeClr val="accent6"/>
              </a:buClr>
              <a:buSzPts val="7600"/>
              <a:buChar char="•"/>
            </a:pPr>
            <a:r>
              <a:rPr lang="en-US" dirty="0"/>
              <a:t>Who’s willing </a:t>
            </a:r>
            <a:r>
              <a:rPr lang="en-US" dirty="0">
                <a:solidFill>
                  <a:schemeClr val="accent2"/>
                </a:solidFill>
              </a:rPr>
              <a:t>to go slower </a:t>
            </a:r>
            <a:r>
              <a:rPr lang="en-US" dirty="0"/>
              <a:t>to</a:t>
            </a:r>
            <a:br>
              <a:rPr lang="en-US" dirty="0"/>
            </a:br>
            <a:r>
              <a:rPr lang="en-US" dirty="0"/>
              <a:t>better manage inbreeding?</a:t>
            </a:r>
            <a:endParaRPr dirty="0"/>
          </a:p>
          <a:p>
            <a:pPr marL="457200" lvl="0" indent="-101600" algn="l" rtl="0">
              <a:lnSpc>
                <a:spcPct val="90000"/>
              </a:lnSpc>
              <a:spcBef>
                <a:spcPts val="2000"/>
              </a:spcBef>
              <a:spcAft>
                <a:spcPts val="0"/>
              </a:spcAft>
              <a:buClr>
                <a:schemeClr val="accent6"/>
              </a:buClr>
              <a:buSzPts val="5600"/>
              <a:buNone/>
            </a:pPr>
            <a:endParaRPr dirty="0"/>
          </a:p>
          <a:p>
            <a:pPr marL="457200" lvl="0" indent="-101600" algn="l" rtl="0">
              <a:lnSpc>
                <a:spcPct val="90000"/>
              </a:lnSpc>
              <a:spcBef>
                <a:spcPts val="2000"/>
              </a:spcBef>
              <a:spcAft>
                <a:spcPts val="0"/>
              </a:spcAft>
              <a:buClr>
                <a:schemeClr val="accent6"/>
              </a:buClr>
              <a:buSzPts val="5600"/>
              <a:buNone/>
            </a:pPr>
            <a:endParaRPr dirty="0"/>
          </a:p>
          <a:p>
            <a:pPr marL="457200" lvl="0" indent="-101600" algn="l" rtl="0">
              <a:lnSpc>
                <a:spcPct val="90000"/>
              </a:lnSpc>
              <a:spcBef>
                <a:spcPts val="2000"/>
              </a:spcBef>
              <a:spcAft>
                <a:spcPts val="0"/>
              </a:spcAft>
              <a:buClr>
                <a:schemeClr val="accent6"/>
              </a:buClr>
              <a:buSzPts val="5600"/>
              <a:buNone/>
            </a:pPr>
            <a:endParaRPr dirty="0"/>
          </a:p>
          <a:p>
            <a:pPr marL="457200" lvl="0" indent="-101600" algn="l" rtl="0">
              <a:lnSpc>
                <a:spcPct val="90000"/>
              </a:lnSpc>
              <a:spcBef>
                <a:spcPts val="2000"/>
              </a:spcBef>
              <a:spcAft>
                <a:spcPts val="0"/>
              </a:spcAft>
              <a:buClr>
                <a:schemeClr val="accent6"/>
              </a:buClr>
              <a:buSzPts val="5600"/>
              <a:buNone/>
            </a:pPr>
            <a:endParaRPr dirty="0"/>
          </a:p>
        </p:txBody>
      </p:sp>
      <p:sp>
        <p:nvSpPr>
          <p:cNvPr id="111" name="Google Shape;111;g27280f0808f_0_22"/>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We’re all running the same race</a:t>
            </a:r>
            <a:endParaRPr dirty="0"/>
          </a:p>
        </p:txBody>
      </p:sp>
      <p:grpSp>
        <p:nvGrpSpPr>
          <p:cNvPr id="2" name="Group 1">
            <a:extLst>
              <a:ext uri="{FF2B5EF4-FFF2-40B4-BE49-F238E27FC236}">
                <a16:creationId xmlns:a16="http://schemas.microsoft.com/office/drawing/2014/main" id="{42F3BBB2-7DA3-8C8E-6EB9-3A0FACBE211D}"/>
              </a:ext>
            </a:extLst>
          </p:cNvPr>
          <p:cNvGrpSpPr/>
          <p:nvPr/>
        </p:nvGrpSpPr>
        <p:grpSpPr>
          <a:xfrm>
            <a:off x="16683488" y="3651250"/>
            <a:ext cx="7664485" cy="6378925"/>
            <a:chOff x="16493705" y="3651250"/>
            <a:chExt cx="7664485" cy="6378925"/>
          </a:xfrm>
        </p:grpSpPr>
        <p:pic>
          <p:nvPicPr>
            <p:cNvPr id="113" name="Google Shape;113;g27280f0808f_0_22"/>
            <p:cNvPicPr preferRelativeResize="0"/>
            <p:nvPr/>
          </p:nvPicPr>
          <p:blipFill rotWithShape="1">
            <a:blip r:embed="rId3">
              <a:alphaModFix/>
            </a:blip>
            <a:srcRect/>
            <a:stretch/>
          </p:blipFill>
          <p:spPr>
            <a:xfrm>
              <a:off x="16493705" y="3651250"/>
              <a:ext cx="6992343" cy="5630773"/>
            </a:xfrm>
            <a:prstGeom prst="rect">
              <a:avLst/>
            </a:prstGeom>
            <a:noFill/>
            <a:ln>
              <a:noFill/>
            </a:ln>
          </p:spPr>
        </p:pic>
        <p:sp>
          <p:nvSpPr>
            <p:cNvPr id="114" name="Google Shape;114;g27280f0808f_0_22"/>
            <p:cNvSpPr txBox="1"/>
            <p:nvPr/>
          </p:nvSpPr>
          <p:spPr>
            <a:xfrm>
              <a:off x="16493705" y="9353299"/>
              <a:ext cx="7664485" cy="676876"/>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3200" b="1" i="0" u="none" strike="noStrike" cap="none" dirty="0">
                  <a:solidFill>
                    <a:schemeClr val="dk1"/>
                  </a:solidFill>
                  <a:latin typeface="Leelawadee"/>
                  <a:ea typeface="Leelawadee"/>
                  <a:cs typeface="Leelawadee"/>
                  <a:sym typeface="Leelawadee"/>
                </a:rPr>
                <a:t>Source:</a:t>
              </a:r>
              <a:r>
                <a:rPr lang="en-US" sz="3200" b="0" i="0" u="none" strike="noStrike" cap="none" dirty="0">
                  <a:solidFill>
                    <a:schemeClr val="dk1"/>
                  </a:solidFill>
                  <a:latin typeface="Leelawadee"/>
                  <a:ea typeface="Leelawadee"/>
                  <a:cs typeface="Leelawadee"/>
                  <a:sym typeface="Leelawadee"/>
                </a:rPr>
                <a:t> Wikimedia Commons.</a:t>
              </a:r>
              <a:endParaRPr sz="2800"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g27280f0808f_0_100"/>
          <p:cNvSpPr txBox="1">
            <a:spLocks noGrp="1"/>
          </p:cNvSpPr>
          <p:nvPr>
            <p:ph type="body" idx="1"/>
          </p:nvPr>
        </p:nvSpPr>
        <p:spPr>
          <a:xfrm>
            <a:off x="1217613" y="3295650"/>
            <a:ext cx="21932900" cy="8674963"/>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sz="7200" dirty="0"/>
              <a:t>Genetic evaluation is a tool for ranking animals for selection, not managing genetic diversity</a:t>
            </a:r>
            <a:endParaRPr sz="7200" dirty="0"/>
          </a:p>
          <a:p>
            <a:pPr marL="1371600" lvl="1" indent="-457200" algn="l" rtl="0">
              <a:lnSpc>
                <a:spcPct val="90000"/>
              </a:lnSpc>
              <a:spcBef>
                <a:spcPts val="1000"/>
              </a:spcBef>
              <a:spcAft>
                <a:spcPts val="0"/>
              </a:spcAft>
              <a:buClr>
                <a:schemeClr val="accent6"/>
              </a:buClr>
              <a:buSzPts val="4800"/>
              <a:buChar char="•"/>
            </a:pPr>
            <a:r>
              <a:rPr lang="en-US" sz="7200" dirty="0"/>
              <a:t>We can favor “outcross” animals, if we can find them, and penalize “inbred” animals</a:t>
            </a:r>
            <a:endParaRPr sz="7200" dirty="0"/>
          </a:p>
          <a:p>
            <a:pPr marL="1371600" lvl="1" indent="-457200" algn="l" rtl="0">
              <a:lnSpc>
                <a:spcPct val="90000"/>
              </a:lnSpc>
              <a:spcBef>
                <a:spcPts val="1000"/>
              </a:spcBef>
              <a:spcAft>
                <a:spcPts val="0"/>
              </a:spcAft>
              <a:buClr>
                <a:schemeClr val="accent6"/>
              </a:buClr>
              <a:buSzPts val="4800"/>
              <a:buChar char="•"/>
            </a:pPr>
            <a:r>
              <a:rPr lang="en-US" sz="7200" dirty="0"/>
              <a:t>Such adjustments lack theoretical justification and can’t achieve what we want them to</a:t>
            </a:r>
            <a:endParaRPr sz="7200" dirty="0"/>
          </a:p>
          <a:p>
            <a:pPr marL="457200" lvl="0" indent="-457200" algn="l" rtl="0">
              <a:lnSpc>
                <a:spcPct val="90000"/>
              </a:lnSpc>
              <a:spcBef>
                <a:spcPts val="2000"/>
              </a:spcBef>
              <a:spcAft>
                <a:spcPts val="0"/>
              </a:spcAft>
              <a:buClr>
                <a:schemeClr val="accent6"/>
              </a:buClr>
              <a:buSzPts val="5600"/>
              <a:buChar char="•"/>
            </a:pPr>
            <a:r>
              <a:rPr lang="en-US" sz="7200" dirty="0"/>
              <a:t>Would we rather pretend we’re doing things, or make changes that have real impacts (Cole, 2024)?</a:t>
            </a:r>
            <a:endParaRPr sz="7200" dirty="0"/>
          </a:p>
        </p:txBody>
      </p:sp>
      <p:sp>
        <p:nvSpPr>
          <p:cNvPr id="189" name="Google Shape;189;g27280f0808f_0_100"/>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Am I serious about this?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27280f0808f_0_106"/>
          <p:cNvSpPr txBox="1">
            <a:spLocks noGrp="1"/>
          </p:cNvSpPr>
          <p:nvPr>
            <p:ph type="body" idx="1"/>
          </p:nvPr>
        </p:nvSpPr>
        <p:spPr>
          <a:xfrm>
            <a:off x="1217613" y="3295650"/>
            <a:ext cx="21932900" cy="7937325"/>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AIs are creating sub-populations</a:t>
            </a:r>
            <a:br>
              <a:rPr lang="en-US" dirty="0"/>
            </a:br>
            <a:r>
              <a:rPr lang="en-US" dirty="0"/>
              <a:t>within breeds because of genetic</a:t>
            </a:r>
            <a:br>
              <a:rPr lang="en-US" dirty="0"/>
            </a:br>
            <a:r>
              <a:rPr lang="en-US" dirty="0"/>
              <a:t>protection programs</a:t>
            </a:r>
            <a:endParaRPr dirty="0"/>
          </a:p>
          <a:p>
            <a:pPr marL="1371600" lvl="1" indent="-457200" algn="l" rtl="0">
              <a:lnSpc>
                <a:spcPct val="90000"/>
              </a:lnSpc>
              <a:spcBef>
                <a:spcPts val="1000"/>
              </a:spcBef>
              <a:spcAft>
                <a:spcPts val="0"/>
              </a:spcAft>
              <a:buClr>
                <a:schemeClr val="accent6"/>
              </a:buClr>
              <a:buSzPts val="4800"/>
              <a:buChar char="•"/>
            </a:pPr>
            <a:r>
              <a:rPr lang="en-US" dirty="0"/>
              <a:t>Will this lead to rotational breeding from each stud in turn?</a:t>
            </a:r>
            <a:endParaRPr dirty="0"/>
          </a:p>
          <a:p>
            <a:pPr marL="457200" lvl="0" indent="-457200" algn="l" rtl="0">
              <a:lnSpc>
                <a:spcPct val="90000"/>
              </a:lnSpc>
              <a:spcBef>
                <a:spcPts val="2000"/>
              </a:spcBef>
              <a:spcAft>
                <a:spcPts val="0"/>
              </a:spcAft>
              <a:buClr>
                <a:schemeClr val="accent6"/>
              </a:buClr>
              <a:buSzPts val="5600"/>
              <a:buChar char="•"/>
            </a:pPr>
            <a:r>
              <a:rPr lang="en-US" dirty="0"/>
              <a:t>How much difference should we expect if we’re all using similar breeding objectives?</a:t>
            </a:r>
            <a:endParaRPr dirty="0"/>
          </a:p>
        </p:txBody>
      </p:sp>
      <p:sp>
        <p:nvSpPr>
          <p:cNvPr id="195" name="Google Shape;195;g27280f0808f_0_106"/>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We can outcross between studs</a:t>
            </a:r>
            <a:endParaRPr dirty="0"/>
          </a:p>
        </p:txBody>
      </p:sp>
      <p:pic>
        <p:nvPicPr>
          <p:cNvPr id="197" name="Google Shape;197;g27280f0808f_0_106" descr="Diagram&#10;&#10;Description automatically generated"/>
          <p:cNvPicPr preferRelativeResize="0"/>
          <p:nvPr/>
        </p:nvPicPr>
        <p:blipFill rotWithShape="1">
          <a:blip r:embed="rId3">
            <a:alphaModFix/>
          </a:blip>
          <a:srcRect l="23781" t="22983" r="23917" b="29822"/>
          <a:stretch/>
        </p:blipFill>
        <p:spPr>
          <a:xfrm>
            <a:off x="17149664" y="241649"/>
            <a:ext cx="6972570" cy="4535625"/>
          </a:xfrm>
          <a:prstGeom prst="rect">
            <a:avLst/>
          </a:prstGeom>
          <a:noFill/>
          <a:ln>
            <a:noFill/>
          </a:ln>
        </p:spPr>
      </p:pic>
      <p:sp>
        <p:nvSpPr>
          <p:cNvPr id="198" name="Google Shape;198;g27280f0808f_0_106"/>
          <p:cNvSpPr txBox="1"/>
          <p:nvPr/>
        </p:nvSpPr>
        <p:spPr>
          <a:xfrm>
            <a:off x="17149664" y="4777274"/>
            <a:ext cx="2675100" cy="49230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Lush (1945)</a:t>
            </a:r>
            <a:endParaRPr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g27280f0808f_0_121"/>
          <p:cNvSpPr txBox="1">
            <a:spLocks noGrp="1"/>
          </p:cNvSpPr>
          <p:nvPr>
            <p:ph type="body" idx="1"/>
          </p:nvPr>
        </p:nvSpPr>
        <p:spPr>
          <a:xfrm>
            <a:off x="1217613" y="3295650"/>
            <a:ext cx="21932900" cy="8065566"/>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Embryonic stem cells can be turned into sperm and eggs and used to create a new generation of embryos (</a:t>
            </a:r>
            <a:r>
              <a:rPr lang="en-US" dirty="0" err="1"/>
              <a:t>Goszczynski</a:t>
            </a:r>
            <a:r>
              <a:rPr lang="en-US" dirty="0"/>
              <a:t> et al., 2018)</a:t>
            </a:r>
            <a:endParaRPr dirty="0"/>
          </a:p>
          <a:p>
            <a:pPr marL="457200" lvl="0" indent="-457200" algn="l" rtl="0">
              <a:lnSpc>
                <a:spcPct val="90000"/>
              </a:lnSpc>
              <a:spcBef>
                <a:spcPts val="2000"/>
              </a:spcBef>
              <a:spcAft>
                <a:spcPts val="0"/>
              </a:spcAft>
              <a:buClr>
                <a:schemeClr val="accent6"/>
              </a:buClr>
              <a:buSzPts val="5600"/>
              <a:buChar char="•"/>
            </a:pPr>
            <a:r>
              <a:rPr lang="en-US" dirty="0"/>
              <a:t>Faster genetic gain because less</a:t>
            </a:r>
            <a:br>
              <a:rPr lang="en-US" dirty="0"/>
            </a:br>
            <a:r>
              <a:rPr lang="en-US" dirty="0"/>
              <a:t>time is needed to create the next</a:t>
            </a:r>
            <a:br>
              <a:rPr lang="en-US" dirty="0"/>
            </a:br>
            <a:r>
              <a:rPr lang="en-US" dirty="0"/>
              <a:t>generation</a:t>
            </a:r>
            <a:endParaRPr dirty="0"/>
          </a:p>
          <a:p>
            <a:pPr marL="457200" lvl="0" indent="-457200" algn="l" rtl="0">
              <a:lnSpc>
                <a:spcPct val="90000"/>
              </a:lnSpc>
              <a:spcBef>
                <a:spcPts val="2000"/>
              </a:spcBef>
              <a:spcAft>
                <a:spcPts val="0"/>
              </a:spcAft>
              <a:buClr>
                <a:schemeClr val="accent6"/>
              </a:buClr>
              <a:buSzPts val="5600"/>
              <a:buChar char="•"/>
            </a:pPr>
            <a:r>
              <a:rPr lang="en-US" dirty="0"/>
              <a:t>Live animals eventually needed</a:t>
            </a:r>
            <a:endParaRPr dirty="0"/>
          </a:p>
        </p:txBody>
      </p:sp>
      <p:sp>
        <p:nvSpPr>
          <p:cNvPr id="210" name="Google Shape;210;g27280f0808f_0_121"/>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Will </a:t>
            </a:r>
            <a:r>
              <a:rPr lang="en-US" i="1" dirty="0"/>
              <a:t>in vitro</a:t>
            </a:r>
            <a:r>
              <a:rPr lang="en-US" dirty="0"/>
              <a:t> breeding ever work?</a:t>
            </a:r>
            <a:endParaRPr dirty="0"/>
          </a:p>
        </p:txBody>
      </p:sp>
      <p:pic>
        <p:nvPicPr>
          <p:cNvPr id="212" name="Google Shape;212;g27280f0808f_0_121" descr="Diagram&#10;&#10;Description automatically generated"/>
          <p:cNvPicPr preferRelativeResize="0"/>
          <p:nvPr/>
        </p:nvPicPr>
        <p:blipFill rotWithShape="1">
          <a:blip r:embed="rId3">
            <a:alphaModFix/>
          </a:blip>
          <a:srcRect l="18626" t="20664" r="18889" b="10497"/>
          <a:stretch/>
        </p:blipFill>
        <p:spPr>
          <a:xfrm>
            <a:off x="15992668" y="7178219"/>
            <a:ext cx="7875845" cy="54367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g27280f0808f_0_128"/>
          <p:cNvSpPr txBox="1">
            <a:spLocks noGrp="1"/>
          </p:cNvSpPr>
          <p:nvPr>
            <p:ph type="body" idx="1"/>
          </p:nvPr>
        </p:nvSpPr>
        <p:spPr>
          <a:xfrm>
            <a:off x="1217613" y="3295650"/>
            <a:ext cx="21932900" cy="9118161"/>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dirty="0"/>
              <a:t>Inbreeding may </a:t>
            </a:r>
            <a:r>
              <a:rPr lang="en-US" b="1" dirty="0"/>
              <a:t>impact our</a:t>
            </a:r>
            <a:br>
              <a:rPr lang="en-US" b="1" dirty="0"/>
            </a:br>
            <a:r>
              <a:rPr lang="en-US" b="1" dirty="0"/>
              <a:t>social license</a:t>
            </a:r>
            <a:r>
              <a:rPr lang="en-US" dirty="0"/>
              <a:t> more than</a:t>
            </a:r>
            <a:br>
              <a:rPr lang="en-US" dirty="0"/>
            </a:br>
            <a:r>
              <a:rPr lang="en-US" dirty="0"/>
              <a:t>production economics</a:t>
            </a:r>
            <a:endParaRPr dirty="0"/>
          </a:p>
          <a:p>
            <a:pPr marL="457200" lvl="0" indent="-457200" algn="l" rtl="0">
              <a:lnSpc>
                <a:spcPct val="90000"/>
              </a:lnSpc>
              <a:spcBef>
                <a:spcPts val="2000"/>
              </a:spcBef>
              <a:spcAft>
                <a:spcPts val="0"/>
              </a:spcAft>
              <a:buClr>
                <a:schemeClr val="accent6"/>
              </a:buClr>
              <a:buSzPts val="5600"/>
              <a:buChar char="•"/>
            </a:pPr>
            <a:r>
              <a:rPr lang="en-US" dirty="0"/>
              <a:t>People don’t understand</a:t>
            </a:r>
            <a:br>
              <a:rPr lang="en-US" dirty="0"/>
            </a:br>
            <a:r>
              <a:rPr lang="en-US" dirty="0"/>
              <a:t>the selection on performance</a:t>
            </a:r>
            <a:br>
              <a:rPr lang="en-US" dirty="0"/>
            </a:br>
            <a:r>
              <a:rPr lang="en-US" dirty="0"/>
              <a:t>practiced by livestock farmers</a:t>
            </a:r>
            <a:endParaRPr dirty="0"/>
          </a:p>
          <a:p>
            <a:pPr marL="457200" lvl="0" indent="-457200" algn="l" rtl="0">
              <a:lnSpc>
                <a:spcPct val="90000"/>
              </a:lnSpc>
              <a:spcBef>
                <a:spcPts val="2000"/>
              </a:spcBef>
              <a:spcAft>
                <a:spcPts val="0"/>
              </a:spcAft>
              <a:buClr>
                <a:schemeClr val="accent6"/>
              </a:buClr>
              <a:buSzPts val="5600"/>
              <a:buChar char="•"/>
            </a:pPr>
            <a:r>
              <a:rPr lang="en-US" dirty="0"/>
              <a:t>What will consumers, retailers, and bankers demand?</a:t>
            </a:r>
            <a:endParaRPr dirty="0"/>
          </a:p>
        </p:txBody>
      </p:sp>
      <p:sp>
        <p:nvSpPr>
          <p:cNvPr id="217" name="Google Shape;217;g27280f0808f_0_128"/>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Will we retain license to operate?</a:t>
            </a:r>
            <a:endParaRPr dirty="0"/>
          </a:p>
        </p:txBody>
      </p:sp>
      <p:pic>
        <p:nvPicPr>
          <p:cNvPr id="219" name="Google Shape;219;g27280f0808f_0_128" descr="Graphical user interface&#10;&#10;Description automatically generated"/>
          <p:cNvPicPr preferRelativeResize="0"/>
          <p:nvPr/>
        </p:nvPicPr>
        <p:blipFill rotWithShape="1">
          <a:blip r:embed="rId3">
            <a:alphaModFix/>
          </a:blip>
          <a:srcRect l="17495" t="15916" r="16558"/>
          <a:stretch/>
        </p:blipFill>
        <p:spPr>
          <a:xfrm>
            <a:off x="14537094" y="2672021"/>
            <a:ext cx="9393939" cy="736771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g27280f0808f_0_135"/>
          <p:cNvSpPr txBox="1">
            <a:spLocks noGrp="1"/>
          </p:cNvSpPr>
          <p:nvPr>
            <p:ph type="body" idx="1"/>
          </p:nvPr>
        </p:nvSpPr>
        <p:spPr>
          <a:xfrm>
            <a:off x="1217613" y="3295650"/>
            <a:ext cx="21932900" cy="8931444"/>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sz="7200" dirty="0"/>
              <a:t>There are many theoretically</a:t>
            </a:r>
            <a:br>
              <a:rPr lang="en-US" sz="7200" dirty="0"/>
            </a:br>
            <a:r>
              <a:rPr lang="en-US" sz="7200" dirty="0"/>
              <a:t>satisfying ideas that nobody</a:t>
            </a:r>
            <a:br>
              <a:rPr lang="en-US" sz="7200" dirty="0"/>
            </a:br>
            <a:r>
              <a:rPr lang="en-US" sz="7200" dirty="0"/>
              <a:t>uses</a:t>
            </a:r>
            <a:endParaRPr sz="7200" dirty="0"/>
          </a:p>
          <a:p>
            <a:pPr marL="457200" lvl="0" indent="-457200" algn="l" rtl="0">
              <a:lnSpc>
                <a:spcPct val="90000"/>
              </a:lnSpc>
              <a:spcBef>
                <a:spcPts val="2000"/>
              </a:spcBef>
              <a:spcAft>
                <a:spcPts val="0"/>
              </a:spcAft>
              <a:buClr>
                <a:schemeClr val="accent6"/>
              </a:buClr>
              <a:buSzPts val="5600"/>
              <a:buChar char="•"/>
            </a:pPr>
            <a:r>
              <a:rPr lang="en-US" sz="7200" dirty="0"/>
              <a:t>Geneticists and AI staff don’t</a:t>
            </a:r>
            <a:br>
              <a:rPr lang="en-US" sz="7200" dirty="0"/>
            </a:br>
            <a:r>
              <a:rPr lang="en-US" sz="7200" dirty="0"/>
              <a:t>breed cows, farmers do</a:t>
            </a:r>
            <a:endParaRPr sz="7200" dirty="0"/>
          </a:p>
          <a:p>
            <a:pPr marL="457200" lvl="0" indent="-457200" algn="l" rtl="0">
              <a:lnSpc>
                <a:spcPct val="90000"/>
              </a:lnSpc>
              <a:spcBef>
                <a:spcPts val="2000"/>
              </a:spcBef>
              <a:spcAft>
                <a:spcPts val="0"/>
              </a:spcAft>
              <a:buClr>
                <a:schemeClr val="accent6"/>
              </a:buClr>
              <a:buSzPts val="5600"/>
              <a:buChar char="•"/>
            </a:pPr>
            <a:r>
              <a:rPr lang="en-US" sz="7200" dirty="0"/>
              <a:t>Many cows are now mated</a:t>
            </a:r>
            <a:br>
              <a:rPr lang="en-US" sz="7200" dirty="0"/>
            </a:br>
            <a:r>
              <a:rPr lang="en-US" sz="7200" dirty="0"/>
              <a:t>at random to a portfolio of bulls</a:t>
            </a:r>
            <a:endParaRPr sz="7200" dirty="0"/>
          </a:p>
          <a:p>
            <a:pPr marL="457200" lvl="0" indent="-457200" algn="l" rtl="0">
              <a:lnSpc>
                <a:spcPct val="90000"/>
              </a:lnSpc>
              <a:spcBef>
                <a:spcPts val="2000"/>
              </a:spcBef>
              <a:spcAft>
                <a:spcPts val="0"/>
              </a:spcAft>
              <a:buClr>
                <a:schemeClr val="accent6"/>
              </a:buClr>
              <a:buSzPts val="5600"/>
              <a:buChar char="•"/>
            </a:pPr>
            <a:r>
              <a:rPr lang="en-US" sz="7200" dirty="0"/>
              <a:t>Everyone’s neighbor should use different bulls</a:t>
            </a:r>
            <a:endParaRPr sz="7200" dirty="0"/>
          </a:p>
        </p:txBody>
      </p:sp>
      <p:sp>
        <p:nvSpPr>
          <p:cNvPr id="224" name="Google Shape;224;g27280f0808f_0_135"/>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dirty="0"/>
              <a:t>Are there better solutions to this problem?</a:t>
            </a:r>
            <a:endParaRPr dirty="0"/>
          </a:p>
        </p:txBody>
      </p:sp>
      <p:graphicFrame>
        <p:nvGraphicFramePr>
          <p:cNvPr id="226" name="Google Shape;226;g27280f0808f_0_135"/>
          <p:cNvGraphicFramePr/>
          <p:nvPr>
            <p:extLst>
              <p:ext uri="{D42A27DB-BD31-4B8C-83A1-F6EECF244321}">
                <p14:modId xmlns:p14="http://schemas.microsoft.com/office/powerpoint/2010/main" val="3695632148"/>
              </p:ext>
            </p:extLst>
          </p:nvPr>
        </p:nvGraphicFramePr>
        <p:xfrm>
          <a:off x="14107888" y="3026814"/>
          <a:ext cx="9745835" cy="6472080"/>
        </p:xfrm>
        <a:graphic>
          <a:graphicData uri="http://schemas.openxmlformats.org/drawingml/2006/table">
            <a:tbl>
              <a:tblPr firstRow="1" bandRow="1">
                <a:noFill/>
              </a:tblPr>
              <a:tblGrid>
                <a:gridCol w="9745835">
                  <a:extLst>
                    <a:ext uri="{9D8B030D-6E8A-4147-A177-3AD203B41FA5}">
                      <a16:colId xmlns:a16="http://schemas.microsoft.com/office/drawing/2014/main" val="20000"/>
                    </a:ext>
                  </a:extLst>
                </a:gridCol>
              </a:tblGrid>
              <a:tr h="741700">
                <a:tc>
                  <a:txBody>
                    <a:bodyPr/>
                    <a:lstStyle/>
                    <a:p>
                      <a:pPr marL="0" marR="0" lvl="0" indent="0" algn="l" rtl="0">
                        <a:spcBef>
                          <a:spcPts val="0"/>
                        </a:spcBef>
                        <a:spcAft>
                          <a:spcPts val="0"/>
                        </a:spcAft>
                        <a:buNone/>
                      </a:pPr>
                      <a:r>
                        <a:rPr lang="en-US" sz="3600" b="1" dirty="0"/>
                        <a:t>Some ways to avoid inbreeding</a:t>
                      </a:r>
                      <a:endParaRPr sz="2800" b="1" dirty="0"/>
                    </a:p>
                  </a:txBody>
                  <a:tcPr marL="182700" marR="182700" marT="91450" marB="91450"/>
                </a:tc>
                <a:extLst>
                  <a:ext uri="{0D108BD9-81ED-4DB2-BD59-A6C34878D82A}">
                    <a16:rowId xmlns:a16="http://schemas.microsoft.com/office/drawing/2014/main" val="10000"/>
                  </a:ext>
                </a:extLst>
              </a:tr>
              <a:tr h="741700">
                <a:tc>
                  <a:txBody>
                    <a:bodyPr/>
                    <a:lstStyle/>
                    <a:p>
                      <a:pPr marL="0" marR="0" lvl="0" indent="0" algn="l" rtl="0">
                        <a:spcBef>
                          <a:spcPts val="0"/>
                        </a:spcBef>
                        <a:spcAft>
                          <a:spcPts val="0"/>
                        </a:spcAft>
                        <a:buNone/>
                      </a:pPr>
                      <a:r>
                        <a:rPr lang="en-US" sz="3600"/>
                        <a:t>Optimal contribution theory</a:t>
                      </a:r>
                      <a:endParaRPr sz="2800"/>
                    </a:p>
                  </a:txBody>
                  <a:tcPr marL="182700" marR="182700" marT="91450" marB="91450"/>
                </a:tc>
                <a:extLst>
                  <a:ext uri="{0D108BD9-81ED-4DB2-BD59-A6C34878D82A}">
                    <a16:rowId xmlns:a16="http://schemas.microsoft.com/office/drawing/2014/main" val="10001"/>
                  </a:ext>
                </a:extLst>
              </a:tr>
              <a:tr h="741700">
                <a:tc>
                  <a:txBody>
                    <a:bodyPr/>
                    <a:lstStyle/>
                    <a:p>
                      <a:pPr marL="0" marR="0" lvl="0" indent="0" algn="l" rtl="0">
                        <a:spcBef>
                          <a:spcPts val="0"/>
                        </a:spcBef>
                        <a:spcAft>
                          <a:spcPts val="0"/>
                        </a:spcAft>
                        <a:buNone/>
                      </a:pPr>
                      <a:r>
                        <a:rPr lang="en-US" sz="3600" dirty="0"/>
                        <a:t>Minimization of progeny inbreeding</a:t>
                      </a:r>
                      <a:endParaRPr sz="2800" dirty="0"/>
                    </a:p>
                  </a:txBody>
                  <a:tcPr marL="182700" marR="182700" marT="91450" marB="91450"/>
                </a:tc>
                <a:extLst>
                  <a:ext uri="{0D108BD9-81ED-4DB2-BD59-A6C34878D82A}">
                    <a16:rowId xmlns:a16="http://schemas.microsoft.com/office/drawing/2014/main" val="10002"/>
                  </a:ext>
                </a:extLst>
              </a:tr>
              <a:tr h="741700">
                <a:tc>
                  <a:txBody>
                    <a:bodyPr/>
                    <a:lstStyle/>
                    <a:p>
                      <a:pPr marL="0" marR="0" lvl="0" indent="0" algn="l" rtl="0">
                        <a:spcBef>
                          <a:spcPts val="0"/>
                        </a:spcBef>
                        <a:spcAft>
                          <a:spcPts val="0"/>
                        </a:spcAft>
                        <a:buNone/>
                      </a:pPr>
                      <a:r>
                        <a:rPr lang="en-US" sz="3600" dirty="0"/>
                        <a:t>Linear programming</a:t>
                      </a:r>
                      <a:endParaRPr sz="2800" dirty="0"/>
                    </a:p>
                  </a:txBody>
                  <a:tcPr marL="182700" marR="182700" marT="91450" marB="91450"/>
                </a:tc>
                <a:extLst>
                  <a:ext uri="{0D108BD9-81ED-4DB2-BD59-A6C34878D82A}">
                    <a16:rowId xmlns:a16="http://schemas.microsoft.com/office/drawing/2014/main" val="10003"/>
                  </a:ext>
                </a:extLst>
              </a:tr>
              <a:tr h="741700">
                <a:tc>
                  <a:txBody>
                    <a:bodyPr/>
                    <a:lstStyle/>
                    <a:p>
                      <a:pPr marL="0" marR="0" lvl="0" indent="0" algn="l" rtl="0">
                        <a:spcBef>
                          <a:spcPts val="0"/>
                        </a:spcBef>
                        <a:spcAft>
                          <a:spcPts val="0"/>
                        </a:spcAft>
                        <a:buNone/>
                      </a:pPr>
                      <a:r>
                        <a:rPr lang="en-US" sz="3600" dirty="0"/>
                        <a:t>Look-ahead mate selection</a:t>
                      </a:r>
                      <a:endParaRPr sz="2800" dirty="0"/>
                    </a:p>
                  </a:txBody>
                  <a:tcPr marL="182700" marR="182700" marT="91450" marB="91450"/>
                </a:tc>
                <a:extLst>
                  <a:ext uri="{0D108BD9-81ED-4DB2-BD59-A6C34878D82A}">
                    <a16:rowId xmlns:a16="http://schemas.microsoft.com/office/drawing/2014/main" val="10004"/>
                  </a:ext>
                </a:extLst>
              </a:tr>
              <a:tr h="741700">
                <a:tc>
                  <a:txBody>
                    <a:bodyPr/>
                    <a:lstStyle/>
                    <a:p>
                      <a:pPr marL="0" marR="0" lvl="0" indent="0" algn="l" rtl="0">
                        <a:spcBef>
                          <a:spcPts val="0"/>
                        </a:spcBef>
                        <a:spcAft>
                          <a:spcPts val="0"/>
                        </a:spcAft>
                        <a:buNone/>
                      </a:pPr>
                      <a:r>
                        <a:rPr lang="en-US" sz="3600" dirty="0"/>
                        <a:t>Selection against lethal alleles</a:t>
                      </a:r>
                      <a:endParaRPr sz="2800" dirty="0"/>
                    </a:p>
                  </a:txBody>
                  <a:tcPr marL="182700" marR="182700" marT="91450" marB="91450"/>
                </a:tc>
                <a:extLst>
                  <a:ext uri="{0D108BD9-81ED-4DB2-BD59-A6C34878D82A}">
                    <a16:rowId xmlns:a16="http://schemas.microsoft.com/office/drawing/2014/main" val="10005"/>
                  </a:ext>
                </a:extLst>
              </a:tr>
              <a:tr h="741700">
                <a:tc>
                  <a:txBody>
                    <a:bodyPr/>
                    <a:lstStyle/>
                    <a:p>
                      <a:pPr marL="0" marR="0" lvl="0" indent="0" algn="l" rtl="0">
                        <a:spcBef>
                          <a:spcPts val="0"/>
                        </a:spcBef>
                        <a:spcAft>
                          <a:spcPts val="0"/>
                        </a:spcAft>
                        <a:buNone/>
                      </a:pPr>
                      <a:r>
                        <a:rPr lang="en-US" sz="3600" dirty="0"/>
                        <a:t>Index selection including Mendelian sampling variance</a:t>
                      </a:r>
                      <a:endParaRPr sz="2800" dirty="0"/>
                    </a:p>
                  </a:txBody>
                  <a:tcPr marL="182700" marR="182700" marT="91450" marB="91450"/>
                </a:tc>
                <a:extLst>
                  <a:ext uri="{0D108BD9-81ED-4DB2-BD59-A6C34878D82A}">
                    <a16:rowId xmlns:a16="http://schemas.microsoft.com/office/drawing/2014/main" val="10006"/>
                  </a:ext>
                </a:extLst>
              </a:tr>
              <a:tr h="741700">
                <a:tc>
                  <a:txBody>
                    <a:bodyPr/>
                    <a:lstStyle/>
                    <a:p>
                      <a:pPr marL="0" marR="0" lvl="0" indent="0" algn="l" rtl="0">
                        <a:spcBef>
                          <a:spcPts val="0"/>
                        </a:spcBef>
                        <a:spcAft>
                          <a:spcPts val="0"/>
                        </a:spcAft>
                        <a:buNone/>
                      </a:pPr>
                      <a:r>
                        <a:rPr lang="en-US" sz="3600" dirty="0"/>
                        <a:t>Genomic selection including dominance</a:t>
                      </a:r>
                      <a:endParaRPr sz="2800" dirty="0"/>
                    </a:p>
                  </a:txBody>
                  <a:tcPr marL="182700" marR="182700" marT="91450" marB="91450"/>
                </a:tc>
                <a:extLst>
                  <a:ext uri="{0D108BD9-81ED-4DB2-BD59-A6C34878D82A}">
                    <a16:rowId xmlns:a16="http://schemas.microsoft.com/office/drawing/2014/main" val="1000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26f585ac597_0_38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a:bodyPr>
          <a:lstStyle/>
          <a:p>
            <a:pPr marL="0" lvl="0" indent="0" algn="l" rtl="0">
              <a:lnSpc>
                <a:spcPct val="100000"/>
              </a:lnSpc>
              <a:spcBef>
                <a:spcPts val="0"/>
              </a:spcBef>
              <a:spcAft>
                <a:spcPts val="0"/>
              </a:spcAft>
              <a:buSzPts val="9500"/>
              <a:buNone/>
            </a:pPr>
            <a:r>
              <a:rPr lang="en-US"/>
              <a:t>Conclusions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g27280f0808f_0_50"/>
          <p:cNvSpPr txBox="1">
            <a:spLocks noGrp="1"/>
          </p:cNvSpPr>
          <p:nvPr>
            <p:ph type="body" idx="1"/>
          </p:nvPr>
        </p:nvSpPr>
        <p:spPr>
          <a:xfrm>
            <a:off x="1217613" y="3295650"/>
            <a:ext cx="21932900" cy="8667782"/>
          </a:xfrm>
          <a:prstGeom prst="rect">
            <a:avLst/>
          </a:prstGeom>
          <a:noFill/>
          <a:ln>
            <a:noFill/>
          </a:ln>
        </p:spPr>
        <p:txBody>
          <a:bodyPr spcFirstLastPara="1" wrap="square" lIns="182725" tIns="91325" rIns="182725" bIns="91325" anchor="t" anchorCtr="0">
            <a:spAutoFit/>
          </a:bodyPr>
          <a:lstStyle/>
          <a:p>
            <a:pPr marL="457200" lvl="0" indent="-584200" algn="l" rtl="0">
              <a:lnSpc>
                <a:spcPct val="90000"/>
              </a:lnSpc>
              <a:spcBef>
                <a:spcPts val="0"/>
              </a:spcBef>
              <a:spcAft>
                <a:spcPts val="0"/>
              </a:spcAft>
              <a:buClr>
                <a:schemeClr val="accent6"/>
              </a:buClr>
              <a:buSzPts val="7600"/>
              <a:buChar char="•"/>
            </a:pPr>
            <a:r>
              <a:rPr lang="en-US" sz="6600" dirty="0"/>
              <a:t>“Selection, however - in marked contrast to its effectiveness in changing average merit - </a:t>
            </a:r>
            <a:r>
              <a:rPr lang="en-US" sz="6600" b="1" dirty="0"/>
              <a:t>is a very feeble tool for changing homozygosity</a:t>
            </a:r>
            <a:r>
              <a:rPr lang="en-US" sz="6600" dirty="0"/>
              <a:t>, except under the very simplest genetic situations…” (Lush, 1945)</a:t>
            </a:r>
            <a:endParaRPr sz="6600" dirty="0"/>
          </a:p>
          <a:p>
            <a:pPr marL="457200" lvl="0" indent="-584200" algn="l" rtl="0">
              <a:lnSpc>
                <a:spcPct val="90000"/>
              </a:lnSpc>
              <a:spcBef>
                <a:spcPts val="2000"/>
              </a:spcBef>
              <a:spcAft>
                <a:spcPts val="0"/>
              </a:spcAft>
              <a:buClr>
                <a:schemeClr val="accent6"/>
              </a:buClr>
              <a:buSzPts val="7600"/>
              <a:buChar char="•"/>
            </a:pPr>
            <a:r>
              <a:rPr lang="en-US" sz="6600" dirty="0"/>
              <a:t>“When the pure breeds finally reach equilibrium between the production of heterozygosis by mutations and the loss of heterozygosis because the effective number of animals in the breed is small, it is possible that </a:t>
            </a:r>
            <a:r>
              <a:rPr lang="en-US" sz="6600" b="1" dirty="0"/>
              <a:t>the pure breed may support only a few scores of unfixed loci</a:t>
            </a:r>
            <a:r>
              <a:rPr lang="en-US" sz="6600" dirty="0"/>
              <a:t>.” (Lush, 1945)</a:t>
            </a:r>
            <a:endParaRPr sz="6600" dirty="0"/>
          </a:p>
        </p:txBody>
      </p:sp>
      <p:sp>
        <p:nvSpPr>
          <p:cNvPr id="139" name="Google Shape;139;g27280f0808f_0_50"/>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a:t>Are we concerned about the wrong thing?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g27280f0808f_0_149"/>
          <p:cNvSpPr txBox="1">
            <a:spLocks noGrp="1"/>
          </p:cNvSpPr>
          <p:nvPr>
            <p:ph type="body" idx="1"/>
          </p:nvPr>
        </p:nvSpPr>
        <p:spPr>
          <a:xfrm>
            <a:off x="1217613" y="3295650"/>
            <a:ext cx="21932900" cy="7421287"/>
          </a:xfrm>
          <a:prstGeom prst="rect">
            <a:avLst/>
          </a:prstGeom>
          <a:noFill/>
          <a:ln>
            <a:noFill/>
          </a:ln>
        </p:spPr>
        <p:txBody>
          <a:bodyPr spcFirstLastPara="1" wrap="square" lIns="182725" tIns="91325" rIns="182725" bIns="91325" anchor="t" anchorCtr="0">
            <a:spAutoFit/>
          </a:bodyPr>
          <a:lstStyle/>
          <a:p>
            <a:pPr marL="457200" lvl="0" indent="-457200" algn="l" rtl="0">
              <a:lnSpc>
                <a:spcPct val="90000"/>
              </a:lnSpc>
              <a:spcBef>
                <a:spcPts val="0"/>
              </a:spcBef>
              <a:spcAft>
                <a:spcPts val="0"/>
              </a:spcAft>
              <a:buClr>
                <a:schemeClr val="accent6"/>
              </a:buClr>
              <a:buSzPts val="5600"/>
              <a:buChar char="•"/>
            </a:pPr>
            <a:r>
              <a:rPr lang="en-US" sz="7200" dirty="0"/>
              <a:t>Homozygosity is bad when there’s </a:t>
            </a:r>
            <a:r>
              <a:rPr lang="en-US" sz="7200" b="1" dirty="0"/>
              <a:t>inbreeding depression</a:t>
            </a:r>
          </a:p>
          <a:p>
            <a:pPr marL="457200" lvl="0" indent="-457200" algn="l" rtl="0">
              <a:lnSpc>
                <a:spcPct val="90000"/>
              </a:lnSpc>
              <a:spcBef>
                <a:spcPts val="0"/>
              </a:spcBef>
              <a:spcAft>
                <a:spcPts val="0"/>
              </a:spcAft>
              <a:buClr>
                <a:schemeClr val="accent6"/>
              </a:buClr>
              <a:buSzPts val="5600"/>
              <a:buChar char="•"/>
            </a:pPr>
            <a:r>
              <a:rPr lang="en-US" sz="7200" dirty="0"/>
              <a:t>Increased genetic load </a:t>
            </a:r>
            <a:r>
              <a:rPr lang="en-US" sz="7200" b="1" dirty="0"/>
              <a:t>compromises animals’ adaptability</a:t>
            </a:r>
            <a:endParaRPr lang="en-US" sz="7200" dirty="0"/>
          </a:p>
          <a:p>
            <a:pPr marL="457200" lvl="0" indent="-457200" algn="l" rtl="0">
              <a:lnSpc>
                <a:spcPct val="90000"/>
              </a:lnSpc>
              <a:spcBef>
                <a:spcPts val="2000"/>
              </a:spcBef>
              <a:spcAft>
                <a:spcPts val="0"/>
              </a:spcAft>
              <a:buClr>
                <a:schemeClr val="accent6"/>
              </a:buClr>
              <a:buSzPts val="5600"/>
              <a:buChar char="•"/>
            </a:pPr>
            <a:r>
              <a:rPr lang="en-US" sz="7200" dirty="0"/>
              <a:t>When there is tight control throughout the production chain (as in pork and poultry breeding) </a:t>
            </a:r>
            <a:r>
              <a:rPr lang="en-US" sz="7200" b="1" dirty="0"/>
              <a:t>genetic diversity can be managed</a:t>
            </a:r>
            <a:r>
              <a:rPr lang="en-US" sz="7200" dirty="0"/>
              <a:t> effectively</a:t>
            </a:r>
            <a:endParaRPr sz="7200" dirty="0"/>
          </a:p>
        </p:txBody>
      </p:sp>
      <p:sp>
        <p:nvSpPr>
          <p:cNvPr id="238" name="Google Shape;238;g27280f0808f_0_149"/>
          <p:cNvSpPr txBox="1">
            <a:spLocks noGrp="1"/>
          </p:cNvSpPr>
          <p:nvPr>
            <p:ph type="title"/>
          </p:nvPr>
        </p:nvSpPr>
        <p:spPr>
          <a:prstGeom prst="rect">
            <a:avLst/>
          </a:prstGeom>
          <a:noFill/>
          <a:ln>
            <a:noFill/>
          </a:ln>
        </p:spPr>
        <p:txBody>
          <a:bodyPr spcFirstLastPara="1" wrap="square" lIns="182725" tIns="91325" rIns="182725" bIns="91325" anchor="ctr" anchorCtr="0">
            <a:normAutofit/>
          </a:bodyPr>
          <a:lstStyle/>
          <a:p>
            <a:pPr marL="0" lvl="0" indent="0" algn="l" rtl="0">
              <a:lnSpc>
                <a:spcPct val="90000"/>
              </a:lnSpc>
              <a:spcBef>
                <a:spcPts val="0"/>
              </a:spcBef>
              <a:spcAft>
                <a:spcPts val="0"/>
              </a:spcAft>
              <a:buClr>
                <a:schemeClr val="dk2"/>
              </a:buClr>
              <a:buSzPts val="8800"/>
              <a:buFont typeface="Leelawadee"/>
              <a:buNone/>
            </a:pPr>
            <a:r>
              <a:rPr lang="en-US"/>
              <a:t>Closing thoughts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9" descr="Strips of candy"/>
          <p:cNvPicPr preferRelativeResize="0"/>
          <p:nvPr/>
        </p:nvPicPr>
        <p:blipFill rotWithShape="1">
          <a:blip r:embed="rId3">
            <a:alphaModFix/>
          </a:blip>
          <a:srcRect t="8623" b="16725"/>
          <a:stretch/>
        </p:blipFill>
        <p:spPr>
          <a:xfrm>
            <a:off x="20" y="10"/>
            <a:ext cx="24368105" cy="11505740"/>
          </a:xfrm>
          <a:prstGeom prst="rect">
            <a:avLst/>
          </a:prstGeom>
          <a:noFill/>
          <a:ln>
            <a:noFill/>
          </a:ln>
        </p:spPr>
      </p:pic>
      <p:sp>
        <p:nvSpPr>
          <p:cNvPr id="356" name="Google Shape;356;p59"/>
          <p:cNvSpPr txBox="1">
            <a:spLocks noGrp="1"/>
          </p:cNvSpPr>
          <p:nvPr>
            <p:ph type="title"/>
          </p:nvPr>
        </p:nvSpPr>
        <p:spPr>
          <a:xfrm>
            <a:off x="13422669" y="2210250"/>
            <a:ext cx="8758028" cy="9274718"/>
          </a:xfrm>
          <a:prstGeom prst="rect">
            <a:avLst/>
          </a:prstGeom>
          <a:noFill/>
          <a:ln>
            <a:noFill/>
          </a:ln>
        </p:spPr>
        <p:txBody>
          <a:bodyPr spcFirstLastPara="1" wrap="square" lIns="108800" tIns="108800" rIns="108800" bIns="108800" anchor="t" anchorCtr="0">
            <a:normAutofit/>
          </a:bodyPr>
          <a:lstStyle/>
          <a:p>
            <a:pPr marL="0" lvl="0" indent="0" algn="ctr" rtl="0">
              <a:lnSpc>
                <a:spcPct val="100000"/>
              </a:lnSpc>
              <a:spcBef>
                <a:spcPts val="0"/>
              </a:spcBef>
              <a:spcAft>
                <a:spcPts val="0"/>
              </a:spcAft>
              <a:buClr>
                <a:srgbClr val="FFFFFF"/>
              </a:buClr>
              <a:buSzPts val="9500"/>
              <a:buFont typeface="Quattrocento Sans"/>
              <a:buNone/>
            </a:pPr>
            <a:r>
              <a:rPr lang="en-US"/>
              <a:t>THANK YOU FOR YOUR ATTENTION!</a:t>
            </a:r>
            <a:br>
              <a:rPr lang="en-US"/>
            </a:br>
            <a:br>
              <a:rPr lang="en-US"/>
            </a:br>
            <a:r>
              <a:rPr lang="en-US"/>
              <a:t>QUESTIONS?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6f8799ad0c_0_287"/>
          <p:cNvSpPr txBox="1">
            <a:spLocks noGrp="1"/>
          </p:cNvSpPr>
          <p:nvPr>
            <p:ph type="body" idx="1"/>
          </p:nvPr>
        </p:nvSpPr>
        <p:spPr>
          <a:xfrm>
            <a:off x="1217613" y="3096492"/>
            <a:ext cx="21933000" cy="8293800"/>
          </a:xfrm>
          <a:prstGeom prst="rect">
            <a:avLst/>
          </a:prstGeom>
          <a:noFill/>
          <a:ln>
            <a:noFill/>
          </a:ln>
        </p:spPr>
        <p:txBody>
          <a:bodyPr spcFirstLastPara="1" wrap="square" lIns="108800" tIns="108800" rIns="108800" bIns="108800" anchor="t" anchorCtr="0">
            <a:noAutofit/>
          </a:bodyPr>
          <a:lstStyle/>
          <a:p>
            <a:pPr marL="816066" lvl="0" indent="-816066" algn="l" rtl="0">
              <a:lnSpc>
                <a:spcPct val="150000"/>
              </a:lnSpc>
              <a:spcBef>
                <a:spcPts val="0"/>
              </a:spcBef>
              <a:spcAft>
                <a:spcPts val="0"/>
              </a:spcAft>
              <a:buSzPts val="3200"/>
              <a:buChar char="•"/>
            </a:pPr>
            <a:r>
              <a:rPr lang="en-US" sz="3200" dirty="0"/>
              <a:t>Cleveland, M.A., H.D. Blackburn, R.M. Enns, and D.J. Garrick. 2005. Changes in inbreeding of U.S. Herefords during the twentieth century. Journal of Animal Science 83:992–1001. </a:t>
            </a:r>
            <a:r>
              <a:rPr lang="en-US" sz="3200" dirty="0">
                <a:hlinkClick r:id="rId3"/>
              </a:rPr>
              <a:t>https://doi.org/10.2527/2005.835992x</a:t>
            </a:r>
            <a:r>
              <a:rPr lang="en-US" sz="3200" dirty="0"/>
              <a:t>.</a:t>
            </a:r>
          </a:p>
          <a:p>
            <a:pPr marL="816066" lvl="0" indent="-816066" algn="l" rtl="0">
              <a:lnSpc>
                <a:spcPct val="150000"/>
              </a:lnSpc>
              <a:spcBef>
                <a:spcPts val="0"/>
              </a:spcBef>
              <a:spcAft>
                <a:spcPts val="0"/>
              </a:spcAft>
              <a:buSzPts val="3200"/>
              <a:buChar char="•"/>
            </a:pPr>
            <a:r>
              <a:rPr lang="en-US" sz="3200" dirty="0"/>
              <a:t>Cole, J.B. 2024. Perspective: Can we actually do anything about inbreeding? J. Dairy Sci. 107:643–648. </a:t>
            </a:r>
            <a:r>
              <a:rPr lang="en-US" sz="3200" u="sng" dirty="0">
                <a:solidFill>
                  <a:schemeClr val="hlink"/>
                </a:solidFill>
                <a:hlinkClick r:id="rId4"/>
              </a:rPr>
              <a:t>https://doi.org/10.3168/jds.2023-23958</a:t>
            </a:r>
            <a:r>
              <a:rPr lang="en-US" sz="3200" dirty="0"/>
              <a:t>.</a:t>
            </a:r>
          </a:p>
          <a:p>
            <a:pPr marL="816066" lvl="0" indent="-816066" algn="l" rtl="0">
              <a:lnSpc>
                <a:spcPct val="150000"/>
              </a:lnSpc>
              <a:spcBef>
                <a:spcPts val="0"/>
              </a:spcBef>
              <a:spcAft>
                <a:spcPts val="0"/>
              </a:spcAft>
              <a:buSzPts val="3200"/>
              <a:buChar char="•"/>
            </a:pPr>
            <a:r>
              <a:rPr lang="en-US" sz="3200" dirty="0"/>
              <a:t>Cole, J.B., D.E. Franke, and E.A. Leighton. 2004. Population structure of a colony of dog guides. J. Anim. Sci. 82:2906–2912. </a:t>
            </a:r>
            <a:r>
              <a:rPr lang="en-US" sz="3200" dirty="0">
                <a:hlinkClick r:id="rId5"/>
              </a:rPr>
              <a:t>https://doi.org/10.2527/2004.82102906x</a:t>
            </a:r>
            <a:r>
              <a:rPr lang="en-US" sz="3200" dirty="0"/>
              <a:t>.</a:t>
            </a:r>
            <a:endParaRPr sz="3200" dirty="0"/>
          </a:p>
          <a:p>
            <a:pPr marL="816066" lvl="0" indent="-816066" algn="l" rtl="0">
              <a:lnSpc>
                <a:spcPct val="150000"/>
              </a:lnSpc>
              <a:spcBef>
                <a:spcPts val="0"/>
              </a:spcBef>
              <a:spcAft>
                <a:spcPts val="0"/>
              </a:spcAft>
              <a:buSzPts val="3200"/>
              <a:buChar char="•"/>
            </a:pPr>
            <a:r>
              <a:rPr lang="en-US" sz="3200" dirty="0"/>
              <a:t>Cole, J.B., and P.M. </a:t>
            </a:r>
            <a:r>
              <a:rPr lang="en-US" sz="3200" dirty="0" err="1"/>
              <a:t>VanRaden</a:t>
            </a:r>
            <a:r>
              <a:rPr lang="en-US" sz="3200" dirty="0"/>
              <a:t>. 2011. Use of haplotypes to estimate Mendelian sampling effects and selection limits. J. Anim. Breed. Genet. </a:t>
            </a:r>
            <a:r>
              <a:rPr lang="en-US" sz="3200" u="sng" dirty="0">
                <a:solidFill>
                  <a:schemeClr val="hlink"/>
                </a:solidFill>
                <a:hlinkClick r:id="rId6"/>
              </a:rPr>
              <a:t>https://doi.org/10.1111/j.1439-0388.2011.00922.x</a:t>
            </a:r>
            <a:r>
              <a:rPr lang="en-US" sz="3200" dirty="0"/>
              <a:t>.</a:t>
            </a:r>
          </a:p>
          <a:p>
            <a:pPr marL="816066" indent="-816066">
              <a:spcBef>
                <a:spcPts val="0"/>
              </a:spcBef>
              <a:buSzPts val="3200"/>
            </a:pPr>
            <a:r>
              <a:rPr lang="en-US" sz="3200" dirty="0" err="1"/>
              <a:t>D’Ambrosio</a:t>
            </a:r>
            <a:r>
              <a:rPr lang="en-US" sz="3200" dirty="0"/>
              <a:t>, J., F. Phocas, P. </a:t>
            </a:r>
            <a:r>
              <a:rPr lang="en-US" sz="3200" dirty="0" err="1"/>
              <a:t>Haffray</a:t>
            </a:r>
            <a:r>
              <a:rPr lang="en-US" sz="3200" dirty="0"/>
              <a:t>, A. </a:t>
            </a:r>
            <a:r>
              <a:rPr lang="en-US" sz="3200" dirty="0" err="1"/>
              <a:t>Bestin</a:t>
            </a:r>
            <a:r>
              <a:rPr lang="en-US" sz="3200" dirty="0"/>
              <a:t>, S. Brard-</a:t>
            </a:r>
            <a:r>
              <a:rPr lang="en-US" sz="3200" dirty="0" err="1"/>
              <a:t>Fudulea</a:t>
            </a:r>
            <a:r>
              <a:rPr lang="en-US" sz="3200" dirty="0"/>
              <a:t>, C. Poncet, E. Quillet, N. </a:t>
            </a:r>
            <a:r>
              <a:rPr lang="en-US" sz="3200" dirty="0" err="1"/>
              <a:t>Dechamp</a:t>
            </a:r>
            <a:r>
              <a:rPr lang="en-US" sz="3200" dirty="0"/>
              <a:t>, C. </a:t>
            </a:r>
            <a:r>
              <a:rPr lang="en-US" sz="3200" dirty="0" err="1"/>
              <a:t>Fraslin</a:t>
            </a:r>
            <a:r>
              <a:rPr lang="en-US" sz="3200" dirty="0"/>
              <a:t>, M. Charles, and M. Dupont-Nivet. 2019. Genome-wide estimates of genetic diversity, inbreeding and effective size of experimental and commercial rainbow trout lines undergoing selective breeding. Genet </a:t>
            </a:r>
            <a:r>
              <a:rPr lang="en-US" sz="3200" dirty="0" err="1"/>
              <a:t>Sel</a:t>
            </a:r>
            <a:r>
              <a:rPr lang="en-US" sz="3200" dirty="0"/>
              <a:t> </a:t>
            </a:r>
            <a:r>
              <a:rPr lang="en-US" sz="3200" dirty="0" err="1"/>
              <a:t>Evol</a:t>
            </a:r>
            <a:r>
              <a:rPr lang="en-US" sz="3200" dirty="0"/>
              <a:t> 51:26. </a:t>
            </a:r>
            <a:r>
              <a:rPr lang="en-US" sz="3200" dirty="0">
                <a:hlinkClick r:id="rId7"/>
              </a:rPr>
              <a:t>https://doi.org/10.1186/s12711-019-0468-4</a:t>
            </a:r>
            <a:r>
              <a:rPr lang="en-US" sz="3200" dirty="0"/>
              <a:t>.</a:t>
            </a:r>
          </a:p>
          <a:p>
            <a:pPr marL="816066" lvl="0" indent="-816066" algn="l" rtl="0">
              <a:lnSpc>
                <a:spcPct val="150000"/>
              </a:lnSpc>
              <a:spcBef>
                <a:spcPts val="0"/>
              </a:spcBef>
              <a:spcAft>
                <a:spcPts val="0"/>
              </a:spcAft>
              <a:buSzPts val="3200"/>
              <a:buChar char="•"/>
            </a:pPr>
            <a:endParaRPr lang="en-US" sz="3200" dirty="0"/>
          </a:p>
        </p:txBody>
      </p:sp>
      <p:sp>
        <p:nvSpPr>
          <p:cNvPr id="363" name="Google Shape;363;g26f8799ad0c_0_287"/>
          <p:cNvSpPr txBox="1">
            <a:spLocks noGrp="1"/>
          </p:cNvSpPr>
          <p:nvPr>
            <p:ph type="title"/>
          </p:nvPr>
        </p:nvSpPr>
        <p:spPr>
          <a:xfrm>
            <a:off x="1218405" y="933450"/>
            <a:ext cx="21931200" cy="1969500"/>
          </a:xfrm>
          <a:prstGeom prst="rect">
            <a:avLst/>
          </a:prstGeom>
          <a:noFill/>
          <a:ln>
            <a:noFill/>
          </a:ln>
        </p:spPr>
        <p:txBody>
          <a:bodyPr spcFirstLastPara="1" wrap="square" lIns="108800" tIns="108800" rIns="108800" bIns="108800" anchor="b" anchorCtr="0">
            <a:normAutofit/>
          </a:bodyPr>
          <a:lstStyle/>
          <a:p>
            <a:pPr marL="0" lvl="0" indent="0" algn="l" rtl="0">
              <a:lnSpc>
                <a:spcPct val="100000"/>
              </a:lnSpc>
              <a:spcBef>
                <a:spcPts val="0"/>
              </a:spcBef>
              <a:spcAft>
                <a:spcPts val="0"/>
              </a:spcAft>
              <a:buClr>
                <a:srgbClr val="000000"/>
              </a:buClr>
              <a:buSzPts val="8500"/>
              <a:buFont typeface="Quattrocento Sans"/>
              <a:buNone/>
            </a:pPr>
            <a:r>
              <a:rPr lang="en-US"/>
              <a:t>References</a:t>
            </a:r>
            <a:endParaRPr/>
          </a:p>
        </p:txBody>
      </p:sp>
      <p:sp>
        <p:nvSpPr>
          <p:cNvPr id="364" name="Google Shape;364;g26f8799ad0c_0_287"/>
          <p:cNvSpPr/>
          <p:nvPr/>
        </p:nvSpPr>
        <p:spPr>
          <a:xfrm>
            <a:off x="22681406" y="353490"/>
            <a:ext cx="183000" cy="183000"/>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4300"/>
              <a:buFont typeface="Century Gothic"/>
              <a:buNone/>
            </a:pPr>
            <a:endParaRPr sz="43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6f585ac597_0_358"/>
          <p:cNvSpPr txBox="1">
            <a:spLocks noGrp="1"/>
          </p:cNvSpPr>
          <p:nvPr>
            <p:ph type="body" idx="1"/>
          </p:nvPr>
        </p:nvSpPr>
        <p:spPr>
          <a:xfrm>
            <a:off x="1924914" y="4069541"/>
            <a:ext cx="20712900" cy="3300300"/>
          </a:xfrm>
          <a:prstGeom prst="rect">
            <a:avLst/>
          </a:prstGeom>
          <a:noFill/>
          <a:ln>
            <a:noFill/>
          </a:ln>
        </p:spPr>
        <p:txBody>
          <a:bodyPr spcFirstLastPara="1" wrap="square" lIns="108800" tIns="108800" rIns="108800" bIns="108800" anchor="b" anchorCtr="0">
            <a:normAutofit/>
          </a:bodyPr>
          <a:lstStyle/>
          <a:p>
            <a:pPr marL="0" lvl="0" indent="0" algn="l" rtl="0">
              <a:lnSpc>
                <a:spcPct val="150000"/>
              </a:lnSpc>
              <a:spcBef>
                <a:spcPts val="600"/>
              </a:spcBef>
              <a:spcAft>
                <a:spcPts val="0"/>
              </a:spcAft>
              <a:buSzPts val="4000"/>
              <a:buNone/>
            </a:pPr>
            <a:r>
              <a:rPr lang="en-US" dirty="0"/>
              <a:t>Point 1</a:t>
            </a:r>
            <a:endParaRPr dirty="0"/>
          </a:p>
        </p:txBody>
      </p:sp>
      <p:sp>
        <p:nvSpPr>
          <p:cNvPr id="118" name="Google Shape;118;g26f585ac597_0_35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fontScale="90000"/>
          </a:bodyPr>
          <a:lstStyle/>
          <a:p>
            <a:pPr marL="0" lvl="0" indent="0" algn="l" rtl="0">
              <a:lnSpc>
                <a:spcPct val="100000"/>
              </a:lnSpc>
              <a:spcBef>
                <a:spcPts val="0"/>
              </a:spcBef>
              <a:spcAft>
                <a:spcPts val="0"/>
              </a:spcAft>
              <a:buSzPts val="9500"/>
              <a:buNone/>
            </a:pPr>
            <a:r>
              <a:rPr lang="en-US" dirty="0"/>
              <a:t>Inbreeding is different things to different people</a:t>
            </a:r>
            <a:endParaRPr dirty="0"/>
          </a:p>
        </p:txBody>
      </p:sp>
    </p:spTree>
    <p:extLst>
      <p:ext uri="{BB962C8B-B14F-4D97-AF65-F5344CB8AC3E}">
        <p14:creationId xmlns:p14="http://schemas.microsoft.com/office/powerpoint/2010/main" val="17144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6f585ac597_0_345"/>
          <p:cNvSpPr txBox="1">
            <a:spLocks noGrp="1"/>
          </p:cNvSpPr>
          <p:nvPr>
            <p:ph type="body" idx="1"/>
          </p:nvPr>
        </p:nvSpPr>
        <p:spPr>
          <a:xfrm>
            <a:off x="1217613" y="3096492"/>
            <a:ext cx="21933000" cy="8293800"/>
          </a:xfrm>
          <a:prstGeom prst="rect">
            <a:avLst/>
          </a:prstGeom>
          <a:noFill/>
          <a:ln>
            <a:noFill/>
          </a:ln>
        </p:spPr>
        <p:txBody>
          <a:bodyPr spcFirstLastPara="1" wrap="square" lIns="108800" tIns="108800" rIns="108800" bIns="108800" anchor="t" anchorCtr="0">
            <a:noAutofit/>
          </a:bodyPr>
          <a:lstStyle/>
          <a:p>
            <a:pPr marL="816066" indent="-816066">
              <a:spcBef>
                <a:spcPts val="0"/>
              </a:spcBef>
              <a:buSzPts val="3200"/>
            </a:pPr>
            <a:r>
              <a:rPr lang="en-US" sz="3200" dirty="0" err="1"/>
              <a:t>Goszczynski</a:t>
            </a:r>
            <a:r>
              <a:rPr lang="en-US" sz="3200" dirty="0"/>
              <a:t>, D.E., H. Cheng, S. </a:t>
            </a:r>
            <a:r>
              <a:rPr lang="en-US" sz="3200" dirty="0" err="1"/>
              <a:t>Demyda-Peyrás</a:t>
            </a:r>
            <a:r>
              <a:rPr lang="en-US" sz="3200" dirty="0"/>
              <a:t>, J.F. Medrano, J. Wu, and P.J. Ross. 2018. In vitro breeding: application of embryonic stem cells to animal production. Biol. </a:t>
            </a:r>
            <a:r>
              <a:rPr lang="en-US" sz="3200" dirty="0" err="1"/>
              <a:t>Reprod</a:t>
            </a:r>
            <a:r>
              <a:rPr lang="en-US" sz="3200" dirty="0"/>
              <a:t>. </a:t>
            </a:r>
            <a:r>
              <a:rPr lang="en-US" sz="3200" dirty="0">
                <a:hlinkClick r:id="rId3"/>
              </a:rPr>
              <a:t>https://doi.org/10.1093/biolre/ioy256</a:t>
            </a:r>
            <a:r>
              <a:rPr lang="en-US" sz="3200" dirty="0"/>
              <a:t>.</a:t>
            </a:r>
          </a:p>
          <a:p>
            <a:pPr marL="816066" indent="-816066">
              <a:spcBef>
                <a:spcPts val="0"/>
              </a:spcBef>
              <a:buSzPts val="3200"/>
            </a:pPr>
            <a:r>
              <a:rPr lang="en-US" sz="3200" dirty="0"/>
              <a:t>Holt, M., T. </a:t>
            </a:r>
            <a:r>
              <a:rPr lang="en-US" sz="3200" dirty="0" err="1"/>
              <a:t>Meuwissen</a:t>
            </a:r>
            <a:r>
              <a:rPr lang="en-US" sz="3200" dirty="0"/>
              <a:t>, and O. </a:t>
            </a:r>
            <a:r>
              <a:rPr lang="en-US" sz="3200" dirty="0" err="1"/>
              <a:t>Vangen</a:t>
            </a:r>
            <a:r>
              <a:rPr lang="en-US" sz="3200" dirty="0"/>
              <a:t>. 2005. Long‐term responses, changes in genetic variances and inbreeding depression from 122 generations of selection on increased litter size in mice. J. Anim. Breed. Genet. 122:199–209. </a:t>
            </a:r>
            <a:r>
              <a:rPr lang="en-US" sz="3200" dirty="0">
                <a:hlinkClick r:id="rId4"/>
              </a:rPr>
              <a:t>https://doi.org/10.1111/j.1439-0388.2005.00526.x</a:t>
            </a:r>
            <a:r>
              <a:rPr lang="en-US" sz="3200" dirty="0"/>
              <a:t>.</a:t>
            </a:r>
          </a:p>
          <a:p>
            <a:pPr marL="816066" indent="-816066">
              <a:spcBef>
                <a:spcPts val="0"/>
              </a:spcBef>
              <a:buSzPts val="3200"/>
            </a:pPr>
            <a:r>
              <a:rPr lang="en-US" sz="3200" dirty="0"/>
              <a:t>Howard, J.T., J.E. Pryce, C. Baes, and C. </a:t>
            </a:r>
            <a:r>
              <a:rPr lang="en-US" sz="3200" dirty="0" err="1"/>
              <a:t>Maltecca</a:t>
            </a:r>
            <a:r>
              <a:rPr lang="en-US" sz="3200" dirty="0"/>
              <a:t>. 2017. Invited review: Inbreeding in the genomics era: Inbreeding, inbreeding depression, and management of genomic variability. Journal of Dairy Science 100:6009–6024. </a:t>
            </a:r>
            <a:r>
              <a:rPr lang="en-US" sz="3200" dirty="0">
                <a:hlinkClick r:id="rId5"/>
              </a:rPr>
              <a:t>https://doi.org/10.3168/jds.2017-12787</a:t>
            </a:r>
            <a:r>
              <a:rPr lang="en-US" sz="3200" dirty="0"/>
              <a:t>.</a:t>
            </a:r>
          </a:p>
          <a:p>
            <a:pPr marL="816066" indent="-816066">
              <a:spcBef>
                <a:spcPts val="0"/>
              </a:spcBef>
              <a:buSzPts val="3200"/>
            </a:pPr>
            <a:r>
              <a:rPr lang="en-US" sz="3200" dirty="0" err="1"/>
              <a:t>Johnsson</a:t>
            </a:r>
            <a:r>
              <a:rPr lang="en-US" sz="3200" dirty="0"/>
              <a:t>, M., R.C. Gaynor, J. Jenko, G. </a:t>
            </a:r>
            <a:r>
              <a:rPr lang="en-US" sz="3200" dirty="0" err="1"/>
              <a:t>Gorjanc</a:t>
            </a:r>
            <a:r>
              <a:rPr lang="en-US" sz="3200" dirty="0"/>
              <a:t>, D.-J. de Koning, and J.M. Hickey. 2019. Removal of alleles by genome editing (RAGE) against deleterious load. Genet. Sel. </a:t>
            </a:r>
            <a:r>
              <a:rPr lang="en-US" sz="3200" dirty="0" err="1"/>
              <a:t>Evol</a:t>
            </a:r>
            <a:r>
              <a:rPr lang="en-US" sz="3200" dirty="0"/>
              <a:t>. 51:14. </a:t>
            </a:r>
            <a:r>
              <a:rPr lang="en-US" sz="3200" dirty="0">
                <a:hlinkClick r:id="rId6"/>
              </a:rPr>
              <a:t>https://doi.org/10.1186/s12711-019-0456-8</a:t>
            </a:r>
            <a:r>
              <a:rPr lang="en-US" sz="3200" dirty="0"/>
              <a:t>.</a:t>
            </a:r>
          </a:p>
          <a:p>
            <a:pPr marL="816066" indent="-816066">
              <a:spcBef>
                <a:spcPts val="0"/>
              </a:spcBef>
              <a:buSzPts val="3200"/>
            </a:pPr>
            <a:r>
              <a:rPr lang="en-US" sz="3200" dirty="0"/>
              <a:t>Macedo, F.L., O.F. Christensen, and A. </a:t>
            </a:r>
            <a:r>
              <a:rPr lang="en-US" sz="3200" dirty="0" err="1"/>
              <a:t>Legarra</a:t>
            </a:r>
            <a:r>
              <a:rPr lang="en-US" sz="3200" dirty="0"/>
              <a:t>. 2021. Selection and drift reduce genetic variation for milk yield in </a:t>
            </a:r>
            <a:r>
              <a:rPr lang="en-US" sz="3200" dirty="0" err="1"/>
              <a:t>Manech</a:t>
            </a:r>
            <a:r>
              <a:rPr lang="en-US" sz="3200" dirty="0"/>
              <a:t> Tête Rousse dairy sheep. JDS Comm. 2:31–34. </a:t>
            </a:r>
            <a:r>
              <a:rPr lang="en-US" sz="3200" dirty="0">
                <a:hlinkClick r:id="rId7"/>
              </a:rPr>
              <a:t>https://doi.org/10.3168/jdsc.2020-0010</a:t>
            </a:r>
            <a:r>
              <a:rPr lang="en-US" sz="3200" dirty="0"/>
              <a:t>.</a:t>
            </a:r>
          </a:p>
          <a:p>
            <a:pPr marL="816066" indent="-816066">
              <a:spcBef>
                <a:spcPts val="0"/>
              </a:spcBef>
              <a:buSzPts val="3200"/>
            </a:pPr>
            <a:endParaRPr lang="en-US" sz="3200" dirty="0"/>
          </a:p>
        </p:txBody>
      </p:sp>
      <p:sp>
        <p:nvSpPr>
          <p:cNvPr id="371" name="Google Shape;371;g26f585ac597_0_345"/>
          <p:cNvSpPr txBox="1">
            <a:spLocks noGrp="1"/>
          </p:cNvSpPr>
          <p:nvPr>
            <p:ph type="title"/>
          </p:nvPr>
        </p:nvSpPr>
        <p:spPr>
          <a:xfrm>
            <a:off x="1218405" y="933450"/>
            <a:ext cx="21931200" cy="1969500"/>
          </a:xfrm>
          <a:prstGeom prst="rect">
            <a:avLst/>
          </a:prstGeom>
          <a:noFill/>
          <a:ln>
            <a:noFill/>
          </a:ln>
        </p:spPr>
        <p:txBody>
          <a:bodyPr spcFirstLastPara="1" wrap="square" lIns="108800" tIns="108800" rIns="108800" bIns="108800" anchor="b" anchorCtr="0">
            <a:normAutofit/>
          </a:bodyPr>
          <a:lstStyle/>
          <a:p>
            <a:pPr marL="0" lvl="0" indent="0" algn="l" rtl="0">
              <a:lnSpc>
                <a:spcPct val="100000"/>
              </a:lnSpc>
              <a:spcBef>
                <a:spcPts val="0"/>
              </a:spcBef>
              <a:spcAft>
                <a:spcPts val="0"/>
              </a:spcAft>
              <a:buClr>
                <a:srgbClr val="000000"/>
              </a:buClr>
              <a:buSzPts val="8500"/>
              <a:buFont typeface="Quattrocento Sans"/>
              <a:buNone/>
            </a:pPr>
            <a:r>
              <a:rPr lang="en-US" dirty="0"/>
              <a:t>References (cont’d)</a:t>
            </a:r>
            <a:endParaRPr dirty="0"/>
          </a:p>
        </p:txBody>
      </p:sp>
      <p:sp>
        <p:nvSpPr>
          <p:cNvPr id="372" name="Google Shape;372;g26f585ac597_0_345"/>
          <p:cNvSpPr/>
          <p:nvPr/>
        </p:nvSpPr>
        <p:spPr>
          <a:xfrm>
            <a:off x="22681406" y="353490"/>
            <a:ext cx="183000" cy="183000"/>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4300"/>
              <a:buFont typeface="Century Gothic"/>
              <a:buNone/>
            </a:pPr>
            <a:endParaRPr sz="43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6f8799ad0c_0_294"/>
          <p:cNvSpPr txBox="1">
            <a:spLocks noGrp="1"/>
          </p:cNvSpPr>
          <p:nvPr>
            <p:ph type="title"/>
          </p:nvPr>
        </p:nvSpPr>
        <p:spPr>
          <a:xfrm>
            <a:off x="1218405" y="933450"/>
            <a:ext cx="21931200" cy="1969500"/>
          </a:xfrm>
          <a:prstGeom prst="rect">
            <a:avLst/>
          </a:prstGeom>
          <a:noFill/>
          <a:ln>
            <a:noFill/>
          </a:ln>
        </p:spPr>
        <p:txBody>
          <a:bodyPr spcFirstLastPara="1" wrap="square" lIns="108800" tIns="108800" rIns="108800" bIns="108800" anchor="b" anchorCtr="0">
            <a:normAutofit/>
          </a:bodyPr>
          <a:lstStyle/>
          <a:p>
            <a:pPr marL="0" lvl="0" indent="0" algn="l" rtl="0">
              <a:lnSpc>
                <a:spcPct val="100000"/>
              </a:lnSpc>
              <a:spcBef>
                <a:spcPts val="0"/>
              </a:spcBef>
              <a:spcAft>
                <a:spcPts val="0"/>
              </a:spcAft>
              <a:buClr>
                <a:srgbClr val="000000"/>
              </a:buClr>
              <a:buSzPts val="8500"/>
              <a:buFont typeface="Quattrocento Sans"/>
              <a:buNone/>
            </a:pPr>
            <a:r>
              <a:rPr lang="en-US" dirty="0"/>
              <a:t>References (cont’d)</a:t>
            </a:r>
            <a:endParaRPr dirty="0"/>
          </a:p>
        </p:txBody>
      </p:sp>
      <p:sp>
        <p:nvSpPr>
          <p:cNvPr id="379" name="Google Shape;379;g26f8799ad0c_0_294"/>
          <p:cNvSpPr/>
          <p:nvPr/>
        </p:nvSpPr>
        <p:spPr>
          <a:xfrm>
            <a:off x="22681406" y="353490"/>
            <a:ext cx="183000" cy="183000"/>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4300"/>
              <a:buFont typeface="Century Gothic"/>
              <a:buNone/>
            </a:pPr>
            <a:endParaRPr sz="4300" b="0" i="0" u="none" strike="noStrike" cap="none">
              <a:solidFill>
                <a:srgbClr val="000000"/>
              </a:solidFill>
              <a:latin typeface="Century Gothic"/>
              <a:ea typeface="Century Gothic"/>
              <a:cs typeface="Century Gothic"/>
              <a:sym typeface="Century Gothic"/>
            </a:endParaRPr>
          </a:p>
        </p:txBody>
      </p:sp>
      <p:sp>
        <p:nvSpPr>
          <p:cNvPr id="381" name="Google Shape;381;g26f8799ad0c_0_294"/>
          <p:cNvSpPr txBox="1">
            <a:spLocks noGrp="1"/>
          </p:cNvSpPr>
          <p:nvPr>
            <p:ph type="body" idx="1"/>
          </p:nvPr>
        </p:nvSpPr>
        <p:spPr>
          <a:xfrm>
            <a:off x="1217613" y="3096492"/>
            <a:ext cx="21933000" cy="8293800"/>
          </a:xfrm>
          <a:prstGeom prst="rect">
            <a:avLst/>
          </a:prstGeom>
          <a:noFill/>
          <a:ln>
            <a:noFill/>
          </a:ln>
        </p:spPr>
        <p:txBody>
          <a:bodyPr spcFirstLastPara="1" wrap="square" lIns="108800" tIns="108800" rIns="108800" bIns="108800" anchor="t" anchorCtr="0">
            <a:noAutofit/>
          </a:bodyPr>
          <a:lstStyle/>
          <a:p>
            <a:pPr marL="816066" indent="-816066">
              <a:spcBef>
                <a:spcPts val="0"/>
              </a:spcBef>
              <a:buSzPts val="3200"/>
            </a:pPr>
            <a:r>
              <a:rPr lang="en-US" sz="3200" dirty="0"/>
              <a:t>Leroy, G. 2014. Inbreeding depression in livestock species: review and meta‐analysis. Animal Genetics 45:618–628. </a:t>
            </a:r>
            <a:r>
              <a:rPr lang="en-US" sz="3200" dirty="0">
                <a:hlinkClick r:id="rId3"/>
              </a:rPr>
              <a:t>https://doi.org/10.1111/age.12178</a:t>
            </a:r>
            <a:r>
              <a:rPr lang="en-US" sz="3200" dirty="0"/>
              <a:t>.</a:t>
            </a:r>
          </a:p>
          <a:p>
            <a:pPr marL="816066" indent="-816066">
              <a:spcBef>
                <a:spcPts val="0"/>
              </a:spcBef>
              <a:buSzPts val="3200"/>
            </a:pPr>
            <a:r>
              <a:rPr lang="en-US" sz="3200" dirty="0"/>
              <a:t>Lozada-Soto, Emmanuel A., Christian </a:t>
            </a:r>
            <a:r>
              <a:rPr lang="en-US" sz="3200" dirty="0" err="1"/>
              <a:t>Maltecca</a:t>
            </a:r>
            <a:r>
              <a:rPr lang="en-US" sz="3200" dirty="0"/>
              <a:t>, </a:t>
            </a:r>
            <a:r>
              <a:rPr lang="en-US" sz="3200" dirty="0" err="1"/>
              <a:t>Jicai</a:t>
            </a:r>
            <a:r>
              <a:rPr lang="en-US" sz="3200" dirty="0"/>
              <a:t> Jiang, John B. Cole, Paul </a:t>
            </a:r>
            <a:r>
              <a:rPr lang="en-US" sz="3200" dirty="0" err="1"/>
              <a:t>VanRaden</a:t>
            </a:r>
            <a:r>
              <a:rPr lang="en-US" sz="3200" dirty="0"/>
              <a:t>, and Francesco Tiezzi. 2022. Genomic characterization of </a:t>
            </a:r>
            <a:r>
              <a:rPr lang="en-US" sz="3200" dirty="0" err="1"/>
              <a:t>autozygosity</a:t>
            </a:r>
            <a:r>
              <a:rPr lang="en-US" sz="3200" dirty="0"/>
              <a:t> and recent inbreeding trends in all major breeds of US dairy cattle. J. Dairy Sci. 105:8956-8971. </a:t>
            </a:r>
            <a:r>
              <a:rPr lang="en-US" sz="3200" dirty="0">
                <a:hlinkClick r:id="rId4"/>
              </a:rPr>
              <a:t>https://doi.org/10.3168/jds.2022-22116</a:t>
            </a:r>
            <a:r>
              <a:rPr lang="en-US" sz="3200" dirty="0"/>
              <a:t>.</a:t>
            </a:r>
          </a:p>
          <a:p>
            <a:pPr marL="816066" indent="-816066">
              <a:spcBef>
                <a:spcPts val="0"/>
              </a:spcBef>
              <a:buSzPts val="3200"/>
            </a:pPr>
            <a:r>
              <a:rPr lang="en-US" sz="3200" dirty="0"/>
              <a:t>Lozada-Soto, E.A., C. </a:t>
            </a:r>
            <a:r>
              <a:rPr lang="en-US" sz="3200" dirty="0" err="1"/>
              <a:t>Maltecca</a:t>
            </a:r>
            <a:r>
              <a:rPr lang="en-US" sz="3200" dirty="0"/>
              <a:t>, D. Lu, S. Miller, J.B. Cole, and F. Tiezzi. 2021. Trends in genetic diversity and the effect of inbreeding in American Angus cattle under genomic selection. Genetics, Selection, Evolution. 53:50. </a:t>
            </a:r>
            <a:r>
              <a:rPr lang="en-US" sz="3200" dirty="0">
                <a:hlinkClick r:id="rId5"/>
              </a:rPr>
              <a:t>https://doi.org/10.1186/s12711-021-00644-z</a:t>
            </a:r>
            <a:r>
              <a:rPr lang="en-US" sz="3200" dirty="0"/>
              <a:t>.</a:t>
            </a:r>
          </a:p>
          <a:p>
            <a:pPr marL="816066" indent="-816066">
              <a:spcBef>
                <a:spcPts val="0"/>
              </a:spcBef>
              <a:buSzPts val="3200"/>
            </a:pPr>
            <a:r>
              <a:rPr lang="en-US" sz="3200" dirty="0"/>
              <a:t>Lush, J.L. 1945. Animal Breeding Plans. 2nd ed. Iowa State College Press, Ames, IA.</a:t>
            </a:r>
          </a:p>
          <a:p>
            <a:pPr marL="816066" indent="-816066">
              <a:spcBef>
                <a:spcPts val="0"/>
              </a:spcBef>
              <a:buSzPts val="3200"/>
            </a:pPr>
            <a:r>
              <a:rPr lang="en-US" sz="3200" dirty="0"/>
              <a:t>McParland, S., J.F. Kearney, M. Rath, and D.P. Berry. 2007. Inbreeding trends and pedigree analysis of Irish dairy and beef cattle populations. Journal of Animal Science 85:322–331. </a:t>
            </a:r>
            <a:r>
              <a:rPr lang="en-US" sz="3200" dirty="0">
                <a:hlinkClick r:id="rId6"/>
              </a:rPr>
              <a:t>https://doi.org/10.2527/jas.2006-367</a:t>
            </a:r>
            <a:r>
              <a:rPr lang="en-US" sz="3200"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6f8799ad0c_0_294"/>
          <p:cNvSpPr txBox="1">
            <a:spLocks noGrp="1"/>
          </p:cNvSpPr>
          <p:nvPr>
            <p:ph type="title"/>
          </p:nvPr>
        </p:nvSpPr>
        <p:spPr>
          <a:xfrm>
            <a:off x="1218405" y="933450"/>
            <a:ext cx="21931200" cy="1969500"/>
          </a:xfrm>
          <a:prstGeom prst="rect">
            <a:avLst/>
          </a:prstGeom>
          <a:noFill/>
          <a:ln>
            <a:noFill/>
          </a:ln>
        </p:spPr>
        <p:txBody>
          <a:bodyPr spcFirstLastPara="1" wrap="square" lIns="108800" tIns="108800" rIns="108800" bIns="108800" anchor="b" anchorCtr="0">
            <a:normAutofit/>
          </a:bodyPr>
          <a:lstStyle/>
          <a:p>
            <a:pPr marL="0" lvl="0" indent="0" algn="l" rtl="0">
              <a:lnSpc>
                <a:spcPct val="100000"/>
              </a:lnSpc>
              <a:spcBef>
                <a:spcPts val="0"/>
              </a:spcBef>
              <a:spcAft>
                <a:spcPts val="0"/>
              </a:spcAft>
              <a:buClr>
                <a:srgbClr val="000000"/>
              </a:buClr>
              <a:buSzPts val="8500"/>
              <a:buFont typeface="Quattrocento Sans"/>
              <a:buNone/>
            </a:pPr>
            <a:r>
              <a:rPr lang="en-US" dirty="0"/>
              <a:t>References (cont’d)</a:t>
            </a:r>
            <a:endParaRPr dirty="0"/>
          </a:p>
        </p:txBody>
      </p:sp>
      <p:sp>
        <p:nvSpPr>
          <p:cNvPr id="379" name="Google Shape;379;g26f8799ad0c_0_294"/>
          <p:cNvSpPr/>
          <p:nvPr/>
        </p:nvSpPr>
        <p:spPr>
          <a:xfrm>
            <a:off x="22681406" y="353490"/>
            <a:ext cx="183000" cy="183000"/>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4300"/>
              <a:buFont typeface="Century Gothic"/>
              <a:buNone/>
            </a:pPr>
            <a:endParaRPr sz="4300" b="0" i="0" u="none" strike="noStrike" cap="none">
              <a:solidFill>
                <a:srgbClr val="000000"/>
              </a:solidFill>
              <a:latin typeface="Century Gothic"/>
              <a:ea typeface="Century Gothic"/>
              <a:cs typeface="Century Gothic"/>
              <a:sym typeface="Century Gothic"/>
            </a:endParaRPr>
          </a:p>
        </p:txBody>
      </p:sp>
      <p:sp>
        <p:nvSpPr>
          <p:cNvPr id="381" name="Google Shape;381;g26f8799ad0c_0_294"/>
          <p:cNvSpPr txBox="1">
            <a:spLocks noGrp="1"/>
          </p:cNvSpPr>
          <p:nvPr>
            <p:ph type="body" idx="1"/>
          </p:nvPr>
        </p:nvSpPr>
        <p:spPr>
          <a:xfrm>
            <a:off x="1217613" y="3096492"/>
            <a:ext cx="21933000" cy="8293800"/>
          </a:xfrm>
          <a:prstGeom prst="rect">
            <a:avLst/>
          </a:prstGeom>
          <a:noFill/>
          <a:ln>
            <a:noFill/>
          </a:ln>
        </p:spPr>
        <p:txBody>
          <a:bodyPr spcFirstLastPara="1" wrap="square" lIns="108800" tIns="108800" rIns="108800" bIns="108800" anchor="t" anchorCtr="0">
            <a:noAutofit/>
          </a:bodyPr>
          <a:lstStyle/>
          <a:p>
            <a:pPr marL="816066" lvl="0" indent="-816066" algn="l" rtl="0">
              <a:lnSpc>
                <a:spcPct val="150000"/>
              </a:lnSpc>
              <a:spcBef>
                <a:spcPts val="0"/>
              </a:spcBef>
              <a:spcAft>
                <a:spcPts val="0"/>
              </a:spcAft>
              <a:buSzPts val="3200"/>
              <a:buChar char="•"/>
            </a:pPr>
            <a:r>
              <a:rPr lang="en-US" sz="3200" dirty="0"/>
              <a:t>Nicholas, F.W., and C. Smith. 1983. Increased rates of genetic change in dairy cattle by embryo transfer and splitting. Anim. Prod. 36:341–353. </a:t>
            </a:r>
            <a:r>
              <a:rPr lang="en-US" sz="3200" dirty="0">
                <a:hlinkClick r:id="rId3"/>
              </a:rPr>
              <a:t>https://doi.org/10.1017/S0003356100010382</a:t>
            </a:r>
            <a:r>
              <a:rPr lang="en-US" sz="3200" dirty="0"/>
              <a:t>.</a:t>
            </a:r>
          </a:p>
          <a:p>
            <a:pPr marL="816066" lvl="0" indent="-816066" algn="l" rtl="0">
              <a:lnSpc>
                <a:spcPct val="150000"/>
              </a:lnSpc>
              <a:spcBef>
                <a:spcPts val="0"/>
              </a:spcBef>
              <a:spcAft>
                <a:spcPts val="0"/>
              </a:spcAft>
              <a:buSzPts val="3200"/>
              <a:buChar char="•"/>
            </a:pPr>
            <a:r>
              <a:rPr lang="en-US" sz="3200" dirty="0"/>
              <a:t>Rafter, P., N. McHugh, T. </a:t>
            </a:r>
            <a:r>
              <a:rPr lang="en-US" sz="3200" dirty="0" err="1"/>
              <a:t>Pabiou</a:t>
            </a:r>
            <a:r>
              <a:rPr lang="en-US" sz="3200" dirty="0"/>
              <a:t>, and D.P. Berry. 2022. Inbreeding trends and genetic diversity in purebred sheep populations. animal 16:100604. </a:t>
            </a:r>
            <a:r>
              <a:rPr lang="en-US" sz="3200" dirty="0">
                <a:hlinkClick r:id="rId4"/>
              </a:rPr>
              <a:t>https://doi.org/10.1016/j.animal.2022.100604</a:t>
            </a:r>
            <a:r>
              <a:rPr lang="en-US" sz="3200" dirty="0"/>
              <a:t>.</a:t>
            </a:r>
          </a:p>
          <a:p>
            <a:pPr marL="816066" lvl="0" indent="-816066" algn="l" rtl="0">
              <a:lnSpc>
                <a:spcPct val="150000"/>
              </a:lnSpc>
              <a:spcBef>
                <a:spcPts val="0"/>
              </a:spcBef>
              <a:spcAft>
                <a:spcPts val="0"/>
              </a:spcAft>
              <a:buSzPts val="3200"/>
              <a:buChar char="•"/>
            </a:pPr>
            <a:r>
              <a:rPr lang="en-US" sz="3200" dirty="0"/>
              <a:t>Robertson, A. 1961. Inbreeding in artificial selection </a:t>
            </a:r>
            <a:r>
              <a:rPr lang="en-US" sz="3200" dirty="0" err="1"/>
              <a:t>programmes</a:t>
            </a:r>
            <a:r>
              <a:rPr lang="en-US" sz="3200" dirty="0"/>
              <a:t>. </a:t>
            </a:r>
            <a:r>
              <a:rPr lang="en-US" sz="3200" dirty="0" err="1"/>
              <a:t>Genet.Res</a:t>
            </a:r>
            <a:r>
              <a:rPr lang="en-US" sz="3200" dirty="0"/>
              <a:t>. 2:189–194. </a:t>
            </a:r>
            <a:r>
              <a:rPr lang="en-US" sz="3200" dirty="0">
                <a:hlinkClick r:id="rId5"/>
              </a:rPr>
              <a:t>https://doi.org/10.1017/S0016672300000690</a:t>
            </a:r>
            <a:r>
              <a:rPr lang="en-US" sz="3200" dirty="0"/>
              <a:t>.</a:t>
            </a:r>
          </a:p>
          <a:p>
            <a:pPr marL="816066" lvl="0" indent="-816066" algn="l" rtl="0">
              <a:lnSpc>
                <a:spcPct val="150000"/>
              </a:lnSpc>
              <a:spcBef>
                <a:spcPts val="0"/>
              </a:spcBef>
              <a:spcAft>
                <a:spcPts val="0"/>
              </a:spcAft>
              <a:buSzPts val="3200"/>
              <a:buChar char="•"/>
            </a:pPr>
            <a:r>
              <a:rPr lang="en-US" sz="3200" dirty="0"/>
              <a:t>Verrier, E., J.J. </a:t>
            </a:r>
            <a:r>
              <a:rPr lang="en-US" sz="3200" dirty="0" err="1"/>
              <a:t>Colleau</a:t>
            </a:r>
            <a:r>
              <a:rPr lang="en-US" sz="3200" dirty="0"/>
              <a:t>, and J.L. </a:t>
            </a:r>
            <a:r>
              <a:rPr lang="en-US" sz="3200" dirty="0" err="1"/>
              <a:t>Foulley</a:t>
            </a:r>
            <a:r>
              <a:rPr lang="en-US" sz="3200" dirty="0"/>
              <a:t>. 1993. Long-term effects of selection based on the animal model BLUP in a finite population. </a:t>
            </a:r>
            <a:r>
              <a:rPr lang="en-US" sz="3200" dirty="0" err="1"/>
              <a:t>Theoret</a:t>
            </a:r>
            <a:r>
              <a:rPr lang="en-US" sz="3200" dirty="0"/>
              <a:t>. Appl. Genetics 87:446–454. </a:t>
            </a:r>
            <a:r>
              <a:rPr lang="en-US" sz="3200" dirty="0">
                <a:hlinkClick r:id="rId6"/>
              </a:rPr>
              <a:t>https://doi.org/10.1007/BF00215090</a:t>
            </a:r>
            <a:r>
              <a:rPr lang="en-US" sz="3200" dirty="0"/>
              <a:t>.</a:t>
            </a:r>
          </a:p>
          <a:p>
            <a:pPr marL="816066" lvl="0" indent="-816066" algn="l" rtl="0">
              <a:lnSpc>
                <a:spcPct val="150000"/>
              </a:lnSpc>
              <a:spcBef>
                <a:spcPts val="0"/>
              </a:spcBef>
              <a:spcAft>
                <a:spcPts val="0"/>
              </a:spcAft>
              <a:buSzPts val="3200"/>
              <a:buChar char="•"/>
            </a:pPr>
            <a:r>
              <a:rPr lang="en-US" sz="3200" dirty="0"/>
              <a:t>Villanueva, B., A. Fernández, M. </a:t>
            </a:r>
            <a:r>
              <a:rPr lang="en-US" sz="3200" dirty="0" err="1"/>
              <a:t>Saura</a:t>
            </a:r>
            <a:r>
              <a:rPr lang="en-US" sz="3200" dirty="0"/>
              <a:t>, A. Caballero, J. Fernández, E. Morales-González, M.A. Toro, and R. Pong-Wong. 2021. The value of genomic relationship matrices to estimate levels of inbreeding. Genet. Sel. </a:t>
            </a:r>
            <a:r>
              <a:rPr lang="en-US" sz="3200" dirty="0" err="1"/>
              <a:t>Evol</a:t>
            </a:r>
            <a:r>
              <a:rPr lang="en-US" sz="3200" dirty="0"/>
              <a:t>. 53:42. </a:t>
            </a:r>
            <a:r>
              <a:rPr lang="en-US" sz="3200" dirty="0">
                <a:hlinkClick r:id="rId7"/>
              </a:rPr>
              <a:t>https://doi.org/10.1186/s12711-021-00635-0</a:t>
            </a:r>
            <a:r>
              <a:rPr lang="en-US" sz="3200" dirty="0"/>
              <a:t>.</a:t>
            </a:r>
          </a:p>
        </p:txBody>
      </p:sp>
    </p:spTree>
    <p:extLst>
      <p:ext uri="{BB962C8B-B14F-4D97-AF65-F5344CB8AC3E}">
        <p14:creationId xmlns:p14="http://schemas.microsoft.com/office/powerpoint/2010/main" val="300267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23BAFB-783C-245E-9C98-30865800FA5C}"/>
              </a:ext>
            </a:extLst>
          </p:cNvPr>
          <p:cNvSpPr>
            <a:spLocks noGrp="1"/>
          </p:cNvSpPr>
          <p:nvPr>
            <p:ph type="body" idx="1"/>
          </p:nvPr>
        </p:nvSpPr>
        <p:spPr>
          <a:xfrm>
            <a:off x="1217613" y="3295650"/>
            <a:ext cx="21932900" cy="9195399"/>
          </a:xfrm>
        </p:spPr>
        <p:txBody>
          <a:bodyPr>
            <a:noAutofit/>
          </a:bodyPr>
          <a:lstStyle/>
          <a:p>
            <a:r>
              <a:rPr lang="en-US" sz="6000" dirty="0">
                <a:solidFill>
                  <a:schemeClr val="tx1"/>
                </a:solidFill>
              </a:rPr>
              <a:t>It’s the proportion of the genome that’s identical because it came from the same ancestor</a:t>
            </a:r>
          </a:p>
          <a:p>
            <a:r>
              <a:rPr lang="en-US" sz="6000" dirty="0">
                <a:solidFill>
                  <a:schemeClr val="tx1"/>
                </a:solidFill>
              </a:rPr>
              <a:t>Inbreeding arises when related animals are mated</a:t>
            </a:r>
          </a:p>
          <a:p>
            <a:pPr lvl="1"/>
            <a:r>
              <a:rPr lang="en-US" sz="6000" dirty="0">
                <a:solidFill>
                  <a:schemeClr val="tx1"/>
                </a:solidFill>
              </a:rPr>
              <a:t>Increased </a:t>
            </a:r>
            <a:r>
              <a:rPr lang="en-US" sz="6000" dirty="0" err="1">
                <a:solidFill>
                  <a:schemeClr val="tx1"/>
                </a:solidFill>
              </a:rPr>
              <a:t>coancestry</a:t>
            </a:r>
            <a:r>
              <a:rPr lang="en-US" sz="6000" dirty="0">
                <a:solidFill>
                  <a:schemeClr val="tx1"/>
                </a:solidFill>
              </a:rPr>
              <a:t> results in reduced genetic variance</a:t>
            </a:r>
          </a:p>
          <a:p>
            <a:r>
              <a:rPr lang="en-US" sz="6000" dirty="0">
                <a:solidFill>
                  <a:schemeClr val="tx1"/>
                </a:solidFill>
              </a:rPr>
              <a:t>Inbreeding is inevitable in a finite population</a:t>
            </a:r>
          </a:p>
          <a:p>
            <a:pPr lvl="1"/>
            <a:r>
              <a:rPr lang="en-US" sz="6000" dirty="0">
                <a:solidFill>
                  <a:schemeClr val="tx1"/>
                </a:solidFill>
              </a:rPr>
              <a:t>It can be managed, but not prevented</a:t>
            </a:r>
          </a:p>
        </p:txBody>
      </p:sp>
      <p:sp>
        <p:nvSpPr>
          <p:cNvPr id="2" name="Title 1">
            <a:extLst>
              <a:ext uri="{FF2B5EF4-FFF2-40B4-BE49-F238E27FC236}">
                <a16:creationId xmlns:a16="http://schemas.microsoft.com/office/drawing/2014/main" id="{A292346A-FF13-6587-D373-9B4158CF2A8F}"/>
              </a:ext>
            </a:extLst>
          </p:cNvPr>
          <p:cNvSpPr>
            <a:spLocks noGrp="1"/>
          </p:cNvSpPr>
          <p:nvPr>
            <p:ph type="title"/>
          </p:nvPr>
        </p:nvSpPr>
        <p:spPr/>
        <p:txBody>
          <a:bodyPr>
            <a:normAutofit fontScale="90000"/>
          </a:bodyPr>
          <a:lstStyle/>
          <a:p>
            <a:r>
              <a:rPr lang="en-US" dirty="0"/>
              <a:t>Inbreeding arises when related animals are mated</a:t>
            </a:r>
          </a:p>
        </p:txBody>
      </p:sp>
    </p:spTree>
    <p:extLst>
      <p:ext uri="{BB962C8B-B14F-4D97-AF65-F5344CB8AC3E}">
        <p14:creationId xmlns:p14="http://schemas.microsoft.com/office/powerpoint/2010/main" val="47742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346A-FF13-6587-D373-9B4158CF2A8F}"/>
              </a:ext>
            </a:extLst>
          </p:cNvPr>
          <p:cNvSpPr>
            <a:spLocks noGrp="1"/>
          </p:cNvSpPr>
          <p:nvPr>
            <p:ph type="title"/>
          </p:nvPr>
        </p:nvSpPr>
        <p:spPr/>
        <p:txBody>
          <a:bodyPr>
            <a:normAutofit/>
          </a:bodyPr>
          <a:lstStyle/>
          <a:p>
            <a:r>
              <a:rPr lang="en-US" dirty="0"/>
              <a:t>What aspects of selection favor inbreeding?</a:t>
            </a:r>
          </a:p>
        </p:txBody>
      </p:sp>
      <p:sp>
        <p:nvSpPr>
          <p:cNvPr id="3" name="Text Placeholder 2">
            <a:extLst>
              <a:ext uri="{FF2B5EF4-FFF2-40B4-BE49-F238E27FC236}">
                <a16:creationId xmlns:a16="http://schemas.microsoft.com/office/drawing/2014/main" id="{9423BAFB-783C-245E-9C98-30865800FA5C}"/>
              </a:ext>
            </a:extLst>
          </p:cNvPr>
          <p:cNvSpPr>
            <a:spLocks noGrp="1"/>
          </p:cNvSpPr>
          <p:nvPr>
            <p:ph type="body" idx="1"/>
          </p:nvPr>
        </p:nvSpPr>
        <p:spPr/>
        <p:txBody>
          <a:bodyPr>
            <a:normAutofit/>
          </a:bodyPr>
          <a:lstStyle/>
          <a:p>
            <a:pPr indent="-457200"/>
            <a:r>
              <a:rPr lang="en-US" dirty="0">
                <a:solidFill>
                  <a:schemeClr val="tx1"/>
                </a:solidFill>
                <a:latin typeface="Quattrocento Sans" panose="020B0502050000020003" pitchFamily="34" charset="0"/>
              </a:rPr>
              <a:t>Multiple generations of intense directional selection (Robertson, 1961)</a:t>
            </a:r>
          </a:p>
          <a:p>
            <a:pPr indent="-457200"/>
            <a:r>
              <a:rPr lang="en-US" dirty="0">
                <a:solidFill>
                  <a:schemeClr val="tx1"/>
                </a:solidFill>
                <a:latin typeface="Quattrocento Sans" panose="020B0502050000020003" pitchFamily="34" charset="0"/>
              </a:rPr>
              <a:t>High variance of reproductive success across individuals due to the use of advanced reproductive technologies (Nicholas and Smith, 1983)</a:t>
            </a:r>
          </a:p>
          <a:p>
            <a:pPr indent="-457200"/>
            <a:r>
              <a:rPr lang="en-US" dirty="0">
                <a:solidFill>
                  <a:schemeClr val="tx1"/>
                </a:solidFill>
                <a:latin typeface="Quattrocento Sans" panose="020B0502050000020003" pitchFamily="34" charset="0"/>
              </a:rPr>
              <a:t>Use of BLUP-based genetic evaluations in combination with truncation selection (Verrier et al., 1993)</a:t>
            </a:r>
          </a:p>
          <a:p>
            <a:pPr indent="-457200"/>
            <a:r>
              <a:rPr lang="en-US" dirty="0">
                <a:solidFill>
                  <a:schemeClr val="tx1"/>
                </a:solidFill>
                <a:latin typeface="Quattrocento Sans" panose="020B0502050000020003" pitchFamily="34" charset="0"/>
              </a:rPr>
              <a:t>These result in widespread use of related individuals as parents of the next generation (e.g., Howard et al., 2017)</a:t>
            </a:r>
          </a:p>
        </p:txBody>
      </p:sp>
    </p:spTree>
    <p:extLst>
      <p:ext uri="{BB962C8B-B14F-4D97-AF65-F5344CB8AC3E}">
        <p14:creationId xmlns:p14="http://schemas.microsoft.com/office/powerpoint/2010/main" val="1212930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6778-5D8B-5143-838D-D822BCA91C83}"/>
              </a:ext>
            </a:extLst>
          </p:cNvPr>
          <p:cNvSpPr>
            <a:spLocks noGrp="1"/>
          </p:cNvSpPr>
          <p:nvPr>
            <p:ph type="title"/>
          </p:nvPr>
        </p:nvSpPr>
        <p:spPr/>
        <p:txBody>
          <a:bodyPr>
            <a:normAutofit/>
          </a:bodyPr>
          <a:lstStyle/>
          <a:p>
            <a:r>
              <a:rPr lang="en-US" dirty="0"/>
              <a:t>Inbreeding often has undesirable effects</a:t>
            </a:r>
          </a:p>
        </p:txBody>
      </p:sp>
      <p:sp>
        <p:nvSpPr>
          <p:cNvPr id="3" name="Content Placeholder 2">
            <a:extLst>
              <a:ext uri="{FF2B5EF4-FFF2-40B4-BE49-F238E27FC236}">
                <a16:creationId xmlns:a16="http://schemas.microsoft.com/office/drawing/2014/main" id="{37CDFA40-A036-E74B-BE71-095FD56A8DB6}"/>
              </a:ext>
            </a:extLst>
          </p:cNvPr>
          <p:cNvSpPr>
            <a:spLocks noGrp="1"/>
          </p:cNvSpPr>
          <p:nvPr>
            <p:ph type="body" idx="1"/>
          </p:nvPr>
        </p:nvSpPr>
        <p:spPr>
          <a:xfrm>
            <a:off x="1674653" y="2599765"/>
            <a:ext cx="19281901" cy="9753885"/>
          </a:xfrm>
        </p:spPr>
        <p:txBody>
          <a:bodyPr>
            <a:normAutofit/>
          </a:bodyPr>
          <a:lstStyle/>
          <a:p>
            <a:pPr indent="-457200"/>
            <a:r>
              <a:rPr lang="en-US" dirty="0">
                <a:solidFill>
                  <a:schemeClr val="tx1"/>
                </a:solidFill>
                <a:latin typeface="Quattrocento Sans" panose="020B0502050000020003" pitchFamily="34" charset="0"/>
              </a:rPr>
              <a:t>Harmful loci increase in frequency and are more likely to be paired-up</a:t>
            </a:r>
          </a:p>
          <a:p>
            <a:pPr lvl="1"/>
            <a:r>
              <a:rPr lang="en-US" dirty="0">
                <a:solidFill>
                  <a:schemeClr val="tx1"/>
                </a:solidFill>
                <a:latin typeface="Quattrocento Sans" panose="020B0502050000020003" pitchFamily="34" charset="0"/>
              </a:rPr>
              <a:t>e.g., Haplotypes such as HH1</a:t>
            </a:r>
          </a:p>
          <a:p>
            <a:pPr lvl="1"/>
            <a:r>
              <a:rPr lang="en-US" dirty="0">
                <a:solidFill>
                  <a:schemeClr val="tx1"/>
                </a:solidFill>
                <a:latin typeface="Quattrocento Sans" panose="020B0502050000020003" pitchFamily="34" charset="0"/>
              </a:rPr>
              <a:t>This is thought to account for most inbreeding depression</a:t>
            </a:r>
          </a:p>
          <a:p>
            <a:pPr indent="-457200"/>
            <a:r>
              <a:rPr lang="en-US" dirty="0">
                <a:solidFill>
                  <a:schemeClr val="tx1"/>
                </a:solidFill>
                <a:latin typeface="Quattrocento Sans" panose="020B0502050000020003" pitchFamily="34" charset="0"/>
              </a:rPr>
              <a:t>Slow inbreeding is more effective at selecting against harmful loci</a:t>
            </a:r>
          </a:p>
          <a:p>
            <a:pPr indent="-457200"/>
            <a:r>
              <a:rPr lang="en-US" dirty="0">
                <a:solidFill>
                  <a:schemeClr val="tx1"/>
                </a:solidFill>
                <a:latin typeface="Quattrocento Sans" panose="020B0502050000020003" pitchFamily="34" charset="0"/>
              </a:rPr>
              <a:t>Undesirable loci travel along with desirable loci if they’re      close together (“hitchhiking”)</a:t>
            </a:r>
          </a:p>
        </p:txBody>
      </p:sp>
      <p:pic>
        <p:nvPicPr>
          <p:cNvPr id="8" name="Picture 7">
            <a:extLst>
              <a:ext uri="{FF2B5EF4-FFF2-40B4-BE49-F238E27FC236}">
                <a16:creationId xmlns:a16="http://schemas.microsoft.com/office/drawing/2014/main" id="{AEA27B7D-49ED-DD4B-9E9C-D8763AC4C1AC}"/>
              </a:ext>
            </a:extLst>
          </p:cNvPr>
          <p:cNvPicPr>
            <a:picLocks noChangeAspect="1"/>
          </p:cNvPicPr>
          <p:nvPr/>
        </p:nvPicPr>
        <p:blipFill>
          <a:blip r:embed="rId3"/>
          <a:stretch>
            <a:fillRect/>
          </a:stretch>
        </p:blipFill>
        <p:spPr>
          <a:xfrm>
            <a:off x="20956554" y="2599765"/>
            <a:ext cx="2997871" cy="4824697"/>
          </a:xfrm>
          <a:prstGeom prst="rect">
            <a:avLst/>
          </a:prstGeom>
        </p:spPr>
      </p:pic>
    </p:spTree>
    <p:extLst>
      <p:ext uri="{BB962C8B-B14F-4D97-AF65-F5344CB8AC3E}">
        <p14:creationId xmlns:p14="http://schemas.microsoft.com/office/powerpoint/2010/main" val="3514716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A8530-21D7-6077-DD32-B0DB146C768C}"/>
              </a:ext>
            </a:extLst>
          </p:cNvPr>
          <p:cNvSpPr>
            <a:spLocks noGrp="1"/>
          </p:cNvSpPr>
          <p:nvPr>
            <p:ph type="title"/>
          </p:nvPr>
        </p:nvSpPr>
        <p:spPr>
          <a:xfrm>
            <a:off x="629767" y="730250"/>
            <a:ext cx="23099066" cy="2651400"/>
          </a:xfrm>
        </p:spPr>
        <p:txBody>
          <a:bodyPr/>
          <a:lstStyle/>
          <a:p>
            <a:r>
              <a:rPr lang="en-US" dirty="0"/>
              <a:t>Increased </a:t>
            </a:r>
            <a:r>
              <a:rPr lang="en-US" dirty="0" err="1"/>
              <a:t>coancestry</a:t>
            </a:r>
            <a:r>
              <a:rPr lang="en-US" dirty="0"/>
              <a:t> reduces genetic  variance</a:t>
            </a:r>
          </a:p>
        </p:txBody>
      </p:sp>
      <p:grpSp>
        <p:nvGrpSpPr>
          <p:cNvPr id="9" name="Group 8">
            <a:extLst>
              <a:ext uri="{FF2B5EF4-FFF2-40B4-BE49-F238E27FC236}">
                <a16:creationId xmlns:a16="http://schemas.microsoft.com/office/drawing/2014/main" id="{39331E83-1ED6-2BB1-8862-1433EB2BD3AA}"/>
              </a:ext>
            </a:extLst>
          </p:cNvPr>
          <p:cNvGrpSpPr/>
          <p:nvPr/>
        </p:nvGrpSpPr>
        <p:grpSpPr>
          <a:xfrm>
            <a:off x="629767" y="3381650"/>
            <a:ext cx="23099066" cy="8419286"/>
            <a:chOff x="629767" y="3381650"/>
            <a:chExt cx="23099066" cy="8419286"/>
          </a:xfrm>
        </p:grpSpPr>
        <p:pic>
          <p:nvPicPr>
            <p:cNvPr id="7" name="Picture 6" descr="A screenshot of a computer screen&#10;&#10;Description automatically generated">
              <a:extLst>
                <a:ext uri="{FF2B5EF4-FFF2-40B4-BE49-F238E27FC236}">
                  <a16:creationId xmlns:a16="http://schemas.microsoft.com/office/drawing/2014/main" id="{11A7B4FE-08F2-D137-C333-D120A12AFF6C}"/>
                </a:ext>
              </a:extLst>
            </p:cNvPr>
            <p:cNvPicPr>
              <a:picLocks noChangeAspect="1"/>
            </p:cNvPicPr>
            <p:nvPr/>
          </p:nvPicPr>
          <p:blipFill rotWithShape="1">
            <a:blip r:embed="rId2"/>
            <a:srcRect l="2255" t="27773" r="5889" b="12707"/>
            <a:stretch/>
          </p:blipFill>
          <p:spPr>
            <a:xfrm>
              <a:off x="629767" y="3381650"/>
              <a:ext cx="23099066" cy="8419286"/>
            </a:xfrm>
            <a:prstGeom prst="rect">
              <a:avLst/>
            </a:prstGeom>
          </p:spPr>
        </p:pic>
        <p:sp>
          <p:nvSpPr>
            <p:cNvPr id="8" name="Google Shape;121;g27280f0808f_0_30">
              <a:extLst>
                <a:ext uri="{FF2B5EF4-FFF2-40B4-BE49-F238E27FC236}">
                  <a16:creationId xmlns:a16="http://schemas.microsoft.com/office/drawing/2014/main" id="{0CDE12A4-DBAD-760D-9596-B2966D3AD0D4}"/>
                </a:ext>
              </a:extLst>
            </p:cNvPr>
            <p:cNvSpPr txBox="1"/>
            <p:nvPr/>
          </p:nvSpPr>
          <p:spPr>
            <a:xfrm>
              <a:off x="629767" y="11308726"/>
              <a:ext cx="3878117" cy="492210"/>
            </a:xfrm>
            <a:prstGeom prst="rect">
              <a:avLst/>
            </a:prstGeom>
            <a:noFill/>
            <a:ln>
              <a:noFill/>
            </a:ln>
          </p:spPr>
          <p:txBody>
            <a:bodyPr spcFirstLastPara="1" wrap="square" lIns="182725" tIns="91325" rIns="182725" bIns="91325" anchor="t" anchorCtr="0">
              <a:spAutoFit/>
            </a:bodyPr>
            <a:lstStyle/>
            <a:p>
              <a:pPr marL="0" marR="0" lvl="0" indent="0" algn="l" rtl="0">
                <a:spcBef>
                  <a:spcPts val="0"/>
                </a:spcBef>
                <a:spcAft>
                  <a:spcPts val="0"/>
                </a:spcAft>
                <a:buNone/>
              </a:pPr>
              <a:r>
                <a:rPr lang="en-US" sz="2000" b="1" dirty="0">
                  <a:solidFill>
                    <a:schemeClr val="dk1"/>
                  </a:solidFill>
                  <a:latin typeface="Leelawadee"/>
                  <a:ea typeface="Leelawadee"/>
                  <a:cs typeface="Leelawadee"/>
                  <a:sym typeface="Leelawadee"/>
                </a:rPr>
                <a:t>Source:</a:t>
              </a:r>
              <a:r>
                <a:rPr lang="en-US" sz="2000" dirty="0">
                  <a:solidFill>
                    <a:schemeClr val="dk1"/>
                  </a:solidFill>
                  <a:latin typeface="Leelawadee"/>
                  <a:ea typeface="Leelawadee"/>
                  <a:cs typeface="Leelawadee"/>
                  <a:sym typeface="Leelawadee"/>
                </a:rPr>
                <a:t> Macedo et al. (2021)</a:t>
              </a:r>
              <a:endParaRPr sz="2800" dirty="0"/>
            </a:p>
          </p:txBody>
        </p:sp>
      </p:grpSp>
    </p:spTree>
    <p:extLst>
      <p:ext uri="{BB962C8B-B14F-4D97-AF65-F5344CB8AC3E}">
        <p14:creationId xmlns:p14="http://schemas.microsoft.com/office/powerpoint/2010/main" val="392974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6f585ac597_0_358"/>
          <p:cNvSpPr txBox="1">
            <a:spLocks noGrp="1"/>
          </p:cNvSpPr>
          <p:nvPr>
            <p:ph type="body" idx="1"/>
          </p:nvPr>
        </p:nvSpPr>
        <p:spPr>
          <a:xfrm>
            <a:off x="1924914" y="4069541"/>
            <a:ext cx="20712900" cy="3300300"/>
          </a:xfrm>
          <a:prstGeom prst="rect">
            <a:avLst/>
          </a:prstGeom>
          <a:noFill/>
          <a:ln>
            <a:noFill/>
          </a:ln>
        </p:spPr>
        <p:txBody>
          <a:bodyPr spcFirstLastPara="1" wrap="square" lIns="108800" tIns="108800" rIns="108800" bIns="108800" anchor="b" anchorCtr="0">
            <a:normAutofit/>
          </a:bodyPr>
          <a:lstStyle/>
          <a:p>
            <a:pPr marL="0" lvl="0" indent="0" algn="l" rtl="0">
              <a:lnSpc>
                <a:spcPct val="150000"/>
              </a:lnSpc>
              <a:spcBef>
                <a:spcPts val="600"/>
              </a:spcBef>
              <a:spcAft>
                <a:spcPts val="0"/>
              </a:spcAft>
              <a:buSzPts val="4000"/>
              <a:buNone/>
            </a:pPr>
            <a:r>
              <a:rPr lang="en-US" dirty="0"/>
              <a:t>Point 2</a:t>
            </a:r>
            <a:endParaRPr dirty="0"/>
          </a:p>
        </p:txBody>
      </p:sp>
      <p:sp>
        <p:nvSpPr>
          <p:cNvPr id="118" name="Google Shape;118;g26f585ac597_0_358"/>
          <p:cNvSpPr txBox="1">
            <a:spLocks noGrp="1"/>
          </p:cNvSpPr>
          <p:nvPr>
            <p:ph type="title"/>
          </p:nvPr>
        </p:nvSpPr>
        <p:spPr>
          <a:xfrm>
            <a:off x="1924914" y="7282959"/>
            <a:ext cx="20712900" cy="2996700"/>
          </a:xfrm>
          <a:prstGeom prst="rect">
            <a:avLst/>
          </a:prstGeom>
          <a:noFill/>
          <a:ln>
            <a:noFill/>
          </a:ln>
        </p:spPr>
        <p:txBody>
          <a:bodyPr spcFirstLastPara="1" wrap="square" lIns="108800" tIns="108800" rIns="108800" bIns="108800" anchor="t" anchorCtr="0">
            <a:normAutofit fontScale="90000"/>
          </a:bodyPr>
          <a:lstStyle/>
          <a:p>
            <a:pPr marL="0" lvl="0" indent="0" algn="l" rtl="0">
              <a:lnSpc>
                <a:spcPct val="100000"/>
              </a:lnSpc>
              <a:spcBef>
                <a:spcPts val="0"/>
              </a:spcBef>
              <a:spcAft>
                <a:spcPts val="0"/>
              </a:spcAft>
              <a:buSzPts val="9500"/>
              <a:buNone/>
            </a:pPr>
            <a:r>
              <a:rPr lang="en-US" dirty="0"/>
              <a:t>New inbreeding matters more than old inbreeding</a:t>
            </a:r>
            <a:endParaRPr dirty="0"/>
          </a:p>
        </p:txBody>
      </p:sp>
    </p:spTree>
    <p:extLst>
      <p:ext uri="{BB962C8B-B14F-4D97-AF65-F5344CB8AC3E}">
        <p14:creationId xmlns:p14="http://schemas.microsoft.com/office/powerpoint/2010/main" val="136243467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B154B"/>
      </a:accent1>
      <a:accent2>
        <a:srgbClr val="990C22"/>
      </a:accent2>
      <a:accent3>
        <a:srgbClr val="1B4389"/>
      </a:accent3>
      <a:accent4>
        <a:srgbClr val="C85D22"/>
      </a:accent4>
      <a:accent5>
        <a:srgbClr val="3183C0"/>
      </a:accent5>
      <a:accent6>
        <a:srgbClr val="F09A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B154B"/>
      </a:accent1>
      <a:accent2>
        <a:srgbClr val="990C22"/>
      </a:accent2>
      <a:accent3>
        <a:srgbClr val="1B4389"/>
      </a:accent3>
      <a:accent4>
        <a:srgbClr val="C85D22"/>
      </a:accent4>
      <a:accent5>
        <a:srgbClr val="3183C0"/>
      </a:accent5>
      <a:accent6>
        <a:srgbClr val="F09A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6824</TotalTime>
  <Words>2604</Words>
  <Application>Microsoft Macintosh PowerPoint</Application>
  <PresentationFormat>Custom</PresentationFormat>
  <Paragraphs>225</Paragraphs>
  <Slides>42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Century Gothic</vt:lpstr>
      <vt:lpstr>Quattrocento Sans</vt:lpstr>
      <vt:lpstr>Leelawadee</vt:lpstr>
      <vt:lpstr>Office Theme</vt:lpstr>
      <vt:lpstr>What does the dairy industry know about inbreeding that you don’t?</vt:lpstr>
      <vt:lpstr>Outline </vt:lpstr>
      <vt:lpstr>We’re all running the same race</vt:lpstr>
      <vt:lpstr>Inbreeding is different things to different people</vt:lpstr>
      <vt:lpstr>Inbreeding arises when related animals are mated</vt:lpstr>
      <vt:lpstr>What aspects of selection favor inbreeding?</vt:lpstr>
      <vt:lpstr>Inbreeding often has undesirable effects</vt:lpstr>
      <vt:lpstr>Increased coancestry reduces genetic  variance</vt:lpstr>
      <vt:lpstr>New inbreeding matters more than old inbreeding</vt:lpstr>
      <vt:lpstr>US Holstein cattle (proven genotyped bulls)</vt:lpstr>
      <vt:lpstr>US Angus cattle</vt:lpstr>
      <vt:lpstr>US Hereford cattle</vt:lpstr>
      <vt:lpstr>We don’t know how much is too much</vt:lpstr>
      <vt:lpstr>We’re not alone!</vt:lpstr>
      <vt:lpstr>Commercial rainbow trout lines</vt:lpstr>
      <vt:lpstr>Working dogs</vt:lpstr>
      <vt:lpstr>122 generations of mice</vt:lpstr>
      <vt:lpstr>Inbreeding affects different traits in different ways</vt:lpstr>
      <vt:lpstr>Inbreeding can be depressing</vt:lpstr>
      <vt:lpstr>Should dairy farmers worry about inbreeding?</vt:lpstr>
      <vt:lpstr>Should cattle ranchers worry about inbreeding?</vt:lpstr>
      <vt:lpstr>Nobody can agree on what to do about it</vt:lpstr>
      <vt:lpstr>Can we adjust PTAs to account for inbreeding?</vt:lpstr>
      <vt:lpstr>Should we trim pedigrees?</vt:lpstr>
      <vt:lpstr>What if we don’t publish PTAs?</vt:lpstr>
      <vt:lpstr>What if we don’t publish PTAs? (cont’d)</vt:lpstr>
      <vt:lpstr>Could we use terminal dairy embryos?</vt:lpstr>
      <vt:lpstr>What if we change the index?</vt:lpstr>
      <vt:lpstr>Maybe gene editing is the solution?</vt:lpstr>
      <vt:lpstr>Am I serious about this?</vt:lpstr>
      <vt:lpstr>We can outcross between studs</vt:lpstr>
      <vt:lpstr>Will in vitro breeding ever work?</vt:lpstr>
      <vt:lpstr>Will we retain license to operate?</vt:lpstr>
      <vt:lpstr>Are there better solutions to this problem?</vt:lpstr>
      <vt:lpstr>Conclusions</vt:lpstr>
      <vt:lpstr>Are we concerned about the wrong thing?</vt:lpstr>
      <vt:lpstr>Closing thoughts</vt:lpstr>
      <vt:lpstr>THANK YOU FOR YOUR ATTENTION!  QUESTIONS?</vt:lpstr>
      <vt:lpstr>References</vt:lpstr>
      <vt:lpstr>References (cont’d)</vt:lpstr>
      <vt:lpstr>References (cont’d)</vt:lpstr>
      <vt:lpstr>References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tmcwhorter</dc:creator>
  <cp:lastModifiedBy>John Cole</cp:lastModifiedBy>
  <cp:revision>82</cp:revision>
  <dcterms:modified xsi:type="dcterms:W3CDTF">2024-06-13T12:36:12Z</dcterms:modified>
</cp:coreProperties>
</file>